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4"/>
  </p:notesMasterIdLst>
  <p:handoutMasterIdLst>
    <p:handoutMasterId r:id="rId65"/>
  </p:handoutMasterIdLst>
  <p:sldIdLst>
    <p:sldId id="297" r:id="rId2"/>
    <p:sldId id="1294" r:id="rId3"/>
    <p:sldId id="1295" r:id="rId4"/>
    <p:sldId id="1296" r:id="rId5"/>
    <p:sldId id="1297" r:id="rId6"/>
    <p:sldId id="1298" r:id="rId7"/>
    <p:sldId id="1299" r:id="rId8"/>
    <p:sldId id="1300" r:id="rId9"/>
    <p:sldId id="1301" r:id="rId10"/>
    <p:sldId id="1302" r:id="rId11"/>
    <p:sldId id="1303" r:id="rId12"/>
    <p:sldId id="1304" r:id="rId13"/>
    <p:sldId id="1305" r:id="rId14"/>
    <p:sldId id="1306" r:id="rId15"/>
    <p:sldId id="1307" r:id="rId16"/>
    <p:sldId id="1308" r:id="rId17"/>
    <p:sldId id="1310" r:id="rId18"/>
    <p:sldId id="1311" r:id="rId19"/>
    <p:sldId id="1312" r:id="rId20"/>
    <p:sldId id="1313" r:id="rId21"/>
    <p:sldId id="1314" r:id="rId22"/>
    <p:sldId id="1315" r:id="rId23"/>
    <p:sldId id="1316" r:id="rId24"/>
    <p:sldId id="1317" r:id="rId25"/>
    <p:sldId id="1309" r:id="rId26"/>
    <p:sldId id="1005" r:id="rId27"/>
    <p:sldId id="1006" r:id="rId28"/>
    <p:sldId id="1007" r:id="rId29"/>
    <p:sldId id="1318" r:id="rId30"/>
    <p:sldId id="1009" r:id="rId31"/>
    <p:sldId id="1010" r:id="rId32"/>
    <p:sldId id="1015" r:id="rId33"/>
    <p:sldId id="1319" r:id="rId34"/>
    <p:sldId id="1322" r:id="rId35"/>
    <p:sldId id="1323" r:id="rId36"/>
    <p:sldId id="1324" r:id="rId37"/>
    <p:sldId id="1325" r:id="rId38"/>
    <p:sldId id="1320" r:id="rId39"/>
    <p:sldId id="1326" r:id="rId40"/>
    <p:sldId id="1327" r:id="rId41"/>
    <p:sldId id="1328" r:id="rId42"/>
    <p:sldId id="1329" r:id="rId43"/>
    <p:sldId id="1330" r:id="rId44"/>
    <p:sldId id="1331" r:id="rId45"/>
    <p:sldId id="1321" r:id="rId46"/>
    <p:sldId id="1047" r:id="rId47"/>
    <p:sldId id="1048" r:id="rId48"/>
    <p:sldId id="1049" r:id="rId49"/>
    <p:sldId id="1050" r:id="rId50"/>
    <p:sldId id="1052" r:id="rId51"/>
    <p:sldId id="1055" r:id="rId52"/>
    <p:sldId id="1056" r:id="rId53"/>
    <p:sldId id="1058" r:id="rId54"/>
    <p:sldId id="1059" r:id="rId55"/>
    <p:sldId id="1332" r:id="rId56"/>
    <p:sldId id="1333" r:id="rId57"/>
    <p:sldId id="1334" r:id="rId58"/>
    <p:sldId id="1335" r:id="rId59"/>
    <p:sldId id="787" r:id="rId60"/>
    <p:sldId id="788" r:id="rId61"/>
    <p:sldId id="1336" r:id="rId62"/>
    <p:sldId id="1149" r:id="rId6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4247"/>
  </p:normalViewPr>
  <p:slideViewPr>
    <p:cSldViewPr>
      <p:cViewPr varScale="1">
        <p:scale>
          <a:sx n="114" d="100"/>
          <a:sy n="114" d="100"/>
        </p:scale>
        <p:origin x="1656"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21/01/2023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21/01/2023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21/01/2023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21/01/2023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21/01/2023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21/01/2023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21/01/2023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21/01/2023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21/01/2023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21/01/2023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21/01/2023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characterized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717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visualization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p:spTree>
    <p:extLst>
      <p:ext uri="{BB962C8B-B14F-4D97-AF65-F5344CB8AC3E}">
        <p14:creationId xmlns:p14="http://schemas.microsoft.com/office/powerpoint/2010/main" val="163626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p:spTree>
    <p:extLst>
      <p:ext uri="{BB962C8B-B14F-4D97-AF65-F5344CB8AC3E}">
        <p14:creationId xmlns:p14="http://schemas.microsoft.com/office/powerpoint/2010/main" val="178134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4972435"/>
            <a:ext cx="6400800" cy="507831"/>
          </a:xfrm>
          <a:prstGeom prst="rect">
            <a:avLst/>
          </a:prstGeom>
          <a:noFill/>
        </p:spPr>
        <p:txBody>
          <a:bodyPr wrap="square">
            <a:spAutoFit/>
          </a:bodyPr>
          <a:lstStyle/>
          <a:p>
            <a:r>
              <a:rPr lang="en-GB" sz="900" i="0" u="none" strike="noStrike" dirty="0">
                <a:solidFill>
                  <a:srgbClr val="222222"/>
                </a:solidFill>
                <a:effectLst/>
                <a:latin typeface="-apple-system"/>
              </a:rPr>
              <a:t>Source: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3074" name="Picture 2" descr="figure 1">
            <a:extLst>
              <a:ext uri="{FF2B5EF4-FFF2-40B4-BE49-F238E27FC236}">
                <a16:creationId xmlns:a16="http://schemas.microsoft.com/office/drawing/2014/main" id="{4ADCA40F-B277-FC18-6A1A-575C75F32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908" y="858361"/>
            <a:ext cx="5570388" cy="399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6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728" y="1129308"/>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403648" y="5158376"/>
            <a:ext cx="5760640"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p:spTree>
    <p:extLst>
      <p:ext uri="{BB962C8B-B14F-4D97-AF65-F5344CB8AC3E}">
        <p14:creationId xmlns:p14="http://schemas.microsoft.com/office/powerpoint/2010/main" val="381714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mj-cs"/>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mj-cs"/>
              </a:rPr>
              <a:t> M. Neuroscience-Inspired Artificial Intelligence. Neuron. 2017</a:t>
            </a:r>
            <a:endParaRPr lang="en-GB" sz="1000" dirty="0">
              <a:latin typeface="Helvetica Neue" panose="02000503000000020004" pitchFamily="2" charset="0"/>
              <a:ea typeface="Helvetica Neue" panose="02000503000000020004" pitchFamily="2" charset="0"/>
              <a:cs typeface="+mj-cs"/>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p:spTree>
    <p:extLst>
      <p:ext uri="{BB962C8B-B14F-4D97-AF65-F5344CB8AC3E}">
        <p14:creationId xmlns:p14="http://schemas.microsoft.com/office/powerpoint/2010/main" val="88650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0" y="880388"/>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792025" y="3329418"/>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82669" y="1872768"/>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82669" y="2759121"/>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82669" y="2257611"/>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03978" y="3689258"/>
            <a:ext cx="5880761"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pic>
        <p:nvPicPr>
          <p:cNvPr id="35" name="Picture 34" descr="Chart, line chart&#10;&#10;Description automatically generated">
            <a:extLst>
              <a:ext uri="{FF2B5EF4-FFF2-40B4-BE49-F238E27FC236}">
                <a16:creationId xmlns:a16="http://schemas.microsoft.com/office/drawing/2014/main" id="{4C9A11AB-97BB-5651-7E01-C41B42ED07BF}"/>
              </a:ext>
            </a:extLst>
          </p:cNvPr>
          <p:cNvPicPr>
            <a:picLocks noChangeAspect="1"/>
          </p:cNvPicPr>
          <p:nvPr/>
        </p:nvPicPr>
        <p:blipFill>
          <a:blip r:embed="rId7"/>
          <a:stretch>
            <a:fillRect/>
          </a:stretch>
        </p:blipFill>
        <p:spPr>
          <a:xfrm>
            <a:off x="7105857" y="2373946"/>
            <a:ext cx="1856529" cy="1276216"/>
          </a:xfrm>
          <a:prstGeom prst="rect">
            <a:avLst/>
          </a:prstGeom>
        </p:spPr>
      </p:pic>
      <p:sp>
        <p:nvSpPr>
          <p:cNvPr id="36" name="TextBox 35">
            <a:extLst>
              <a:ext uri="{FF2B5EF4-FFF2-40B4-BE49-F238E27FC236}">
                <a16:creationId xmlns:a16="http://schemas.microsoft.com/office/drawing/2014/main" id="{05DAB91A-80E8-9236-F332-052F634FAD52}"/>
              </a:ext>
            </a:extLst>
          </p:cNvPr>
          <p:cNvSpPr txBox="1"/>
          <p:nvPr/>
        </p:nvSpPr>
        <p:spPr>
          <a:xfrm>
            <a:off x="158687" y="4415858"/>
            <a:ext cx="6096000" cy="646331"/>
          </a:xfrm>
          <a:prstGeom prst="rect">
            <a:avLst/>
          </a:prstGeom>
          <a:noFill/>
        </p:spPr>
        <p:txBody>
          <a:bodyPr wrap="square">
            <a:spAutoFit/>
          </a:bodyPr>
          <a:lstStyle/>
          <a:p>
            <a:r>
              <a:rPr lang="en-GB" sz="1200" dirty="0">
                <a:latin typeface="Arial" panose="020B0604020202020204" pitchFamily="34" charset="0"/>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pic>
        <p:nvPicPr>
          <p:cNvPr id="37" name="Picture 36" descr="A picture containing text, clock&#10;&#10;Description automatically generated">
            <a:extLst>
              <a:ext uri="{FF2B5EF4-FFF2-40B4-BE49-F238E27FC236}">
                <a16:creationId xmlns:a16="http://schemas.microsoft.com/office/drawing/2014/main" id="{B35D0A6F-DC35-8D76-0B93-D2C8142B15F4}"/>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957885" y="2990842"/>
            <a:ext cx="1236540" cy="925031"/>
          </a:xfrm>
          <a:prstGeom prst="rect">
            <a:avLst/>
          </a:prstGeom>
        </p:spPr>
      </p:pic>
      <p:pic>
        <p:nvPicPr>
          <p:cNvPr id="38" name="Picture 37" descr="A picture containing text, clock&#10;&#10;Description automatically generated">
            <a:extLst>
              <a:ext uri="{FF2B5EF4-FFF2-40B4-BE49-F238E27FC236}">
                <a16:creationId xmlns:a16="http://schemas.microsoft.com/office/drawing/2014/main" id="{039D5EB7-7074-A0AE-63E7-BAC92C432224}"/>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010605" y="4263881"/>
            <a:ext cx="1236540" cy="1155607"/>
          </a:xfrm>
          <a:prstGeom prst="rect">
            <a:avLst/>
          </a:prstGeom>
        </p:spPr>
      </p:pic>
      <p:pic>
        <p:nvPicPr>
          <p:cNvPr id="39" name="Picture 38" descr="A picture containing text, clock&#10;&#10;Description automatically generated">
            <a:extLst>
              <a:ext uri="{FF2B5EF4-FFF2-40B4-BE49-F238E27FC236}">
                <a16:creationId xmlns:a16="http://schemas.microsoft.com/office/drawing/2014/main" id="{9D29EE49-F3EF-0D26-A97F-E86A6B70EE8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5985163" y="1482906"/>
            <a:ext cx="1236540" cy="1276215"/>
          </a:xfrm>
          <a:prstGeom prst="rect">
            <a:avLst/>
          </a:prstGeom>
        </p:spPr>
      </p:pic>
      <p:grpSp>
        <p:nvGrpSpPr>
          <p:cNvPr id="40" name="Group 39">
            <a:extLst>
              <a:ext uri="{FF2B5EF4-FFF2-40B4-BE49-F238E27FC236}">
                <a16:creationId xmlns:a16="http://schemas.microsoft.com/office/drawing/2014/main" id="{5B5CF21B-52B7-2A03-6AFC-7D08BA98DE5F}"/>
              </a:ext>
            </a:extLst>
          </p:cNvPr>
          <p:cNvGrpSpPr/>
          <p:nvPr/>
        </p:nvGrpSpPr>
        <p:grpSpPr>
          <a:xfrm>
            <a:off x="6039448" y="535971"/>
            <a:ext cx="1066409" cy="964337"/>
            <a:chOff x="6715983" y="1362534"/>
            <a:chExt cx="914400" cy="914400"/>
          </a:xfrm>
        </p:grpSpPr>
        <p:pic>
          <p:nvPicPr>
            <p:cNvPr id="41" name="Graphic 40" descr="Traffic light outline">
              <a:extLst>
                <a:ext uri="{FF2B5EF4-FFF2-40B4-BE49-F238E27FC236}">
                  <a16:creationId xmlns:a16="http://schemas.microsoft.com/office/drawing/2014/main" id="{B5BA6F23-2CAE-60CA-E7D2-930F19785F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15983" y="1362534"/>
              <a:ext cx="914400" cy="914400"/>
            </a:xfrm>
            <a:prstGeom prst="rect">
              <a:avLst/>
            </a:prstGeom>
          </p:spPr>
        </p:pic>
        <p:sp>
          <p:nvSpPr>
            <p:cNvPr id="42" name="Oval 41">
              <a:extLst>
                <a:ext uri="{FF2B5EF4-FFF2-40B4-BE49-F238E27FC236}">
                  <a16:creationId xmlns:a16="http://schemas.microsoft.com/office/drawing/2014/main" id="{E106DB06-8C45-9768-AEAC-7AA7F1853530}"/>
                </a:ext>
              </a:extLst>
            </p:cNvPr>
            <p:cNvSpPr/>
            <p:nvPr/>
          </p:nvSpPr>
          <p:spPr>
            <a:xfrm>
              <a:off x="7071583" y="1522302"/>
              <a:ext cx="203200" cy="1901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CC9D8B7A-06FF-8276-D127-01B97F872630}"/>
                </a:ext>
              </a:extLst>
            </p:cNvPr>
            <p:cNvSpPr/>
            <p:nvPr/>
          </p:nvSpPr>
          <p:spPr>
            <a:xfrm>
              <a:off x="7061410" y="1726343"/>
              <a:ext cx="203200" cy="19014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78C766D1-74A0-292A-A47F-019B37613303}"/>
                </a:ext>
              </a:extLst>
            </p:cNvPr>
            <p:cNvSpPr/>
            <p:nvPr/>
          </p:nvSpPr>
          <p:spPr>
            <a:xfrm>
              <a:off x="7073502" y="1939510"/>
              <a:ext cx="203200" cy="1901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TextBox 49">
            <a:extLst>
              <a:ext uri="{FF2B5EF4-FFF2-40B4-BE49-F238E27FC236}">
                <a16:creationId xmlns:a16="http://schemas.microsoft.com/office/drawing/2014/main" id="{F8D7910B-CE93-EDC9-F997-A9E499A7C41D}"/>
              </a:ext>
            </a:extLst>
          </p:cNvPr>
          <p:cNvSpPr txBox="1"/>
          <p:nvPr/>
        </p:nvSpPr>
        <p:spPr>
          <a:xfrm>
            <a:off x="158687" y="5169675"/>
            <a:ext cx="5880761" cy="430887"/>
          </a:xfrm>
          <a:prstGeom prst="rect">
            <a:avLst/>
          </a:prstGeom>
          <a:noFill/>
        </p:spPr>
        <p:txBody>
          <a:bodyPr wrap="square">
            <a:spAutoFit/>
          </a:bodyPr>
          <a:lstStyle/>
          <a:p>
            <a:r>
              <a:rPr lang="en-GB" sz="1100" dirty="0"/>
              <a:t>(Alex </a:t>
            </a:r>
            <a:r>
              <a:rPr lang="en-GB" sz="1100" dirty="0" err="1"/>
              <a:t>Capstick</a:t>
            </a:r>
            <a:r>
              <a:rPr lang="en-GB" sz="1100" dirty="0"/>
              <a:t> and Francesca Palermo </a:t>
            </a:r>
            <a:r>
              <a:rPr lang="en-GB" sz="1100" i="1" dirty="0"/>
              <a:t>et al., Brian Sciences Department, </a:t>
            </a:r>
            <a:br>
              <a:rPr lang="en-GB" sz="1100" i="1" dirty="0"/>
            </a:br>
            <a:r>
              <a:rPr lang="en-GB" sz="1100" i="1" dirty="0"/>
              <a:t>UK DRI CR&amp;T, unpublished.)</a:t>
            </a:r>
            <a:endParaRPr lang="en-GB" sz="1100" dirty="0"/>
          </a:p>
        </p:txBody>
      </p:sp>
    </p:spTree>
    <p:extLst>
      <p:ext uri="{BB962C8B-B14F-4D97-AF65-F5344CB8AC3E}">
        <p14:creationId xmlns:p14="http://schemas.microsoft.com/office/powerpoint/2010/main" val="78582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798E-9233-AAB9-B87D-2E31162C5D28}"/>
              </a:ext>
            </a:extLst>
          </p:cNvPr>
          <p:cNvSpPr>
            <a:spLocks noGrp="1"/>
          </p:cNvSpPr>
          <p:nvPr>
            <p:ph type="title"/>
          </p:nvPr>
        </p:nvSpPr>
        <p:spPr/>
        <p:txBody>
          <a:bodyPr/>
          <a:lstStyle/>
          <a:p>
            <a:r>
              <a:rPr lang="en-GB" dirty="0"/>
              <a:t>Applications at different stages</a:t>
            </a:r>
          </a:p>
        </p:txBody>
      </p:sp>
      <p:sp>
        <p:nvSpPr>
          <p:cNvPr id="3" name="Slide Number Placeholder 2">
            <a:extLst>
              <a:ext uri="{FF2B5EF4-FFF2-40B4-BE49-F238E27FC236}">
                <a16:creationId xmlns:a16="http://schemas.microsoft.com/office/drawing/2014/main" id="{EAA2D06D-5263-2921-CF2E-9523DA8B477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pic>
        <p:nvPicPr>
          <p:cNvPr id="6146" name="Picture 2" descr="figure 2">
            <a:extLst>
              <a:ext uri="{FF2B5EF4-FFF2-40B4-BE49-F238E27FC236}">
                <a16:creationId xmlns:a16="http://schemas.microsoft.com/office/drawing/2014/main" id="{138B1BD5-9ADA-F6EF-E655-44692846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9" y="1071766"/>
            <a:ext cx="4581822" cy="4167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F483F-5892-6EA8-C744-807924175DA4}"/>
              </a:ext>
            </a:extLst>
          </p:cNvPr>
          <p:cNvSpPr txBox="1"/>
          <p:nvPr/>
        </p:nvSpPr>
        <p:spPr>
          <a:xfrm>
            <a:off x="452160" y="5345668"/>
            <a:ext cx="7648232" cy="369332"/>
          </a:xfrm>
          <a:prstGeom prst="rect">
            <a:avLst/>
          </a:prstGeom>
          <a:noFill/>
        </p:spPr>
        <p:txBody>
          <a:bodyPr wrap="square">
            <a:spAutoFit/>
          </a:bodyPr>
          <a:lstStyle/>
          <a:p>
            <a:r>
              <a:rPr lang="en-GB" sz="900" b="0" i="0" u="none" strike="noStrike" dirty="0">
                <a:solidFill>
                  <a:srgbClr val="222222"/>
                </a:solidFill>
                <a:effectLst/>
                <a:cs typeface="Arial" panose="020B0604020202020204" pitchFamily="34" charset="0"/>
              </a:rPr>
              <a:t>Source: Kline, A., Wang, H., Li, Y.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machine learning in precision health: A scoping review. </a:t>
            </a:r>
            <a:r>
              <a:rPr lang="en-GB" sz="900" b="0" i="1" u="none" strike="noStrike" dirty="0" err="1">
                <a:solidFill>
                  <a:srgbClr val="222222"/>
                </a:solidFill>
                <a:effectLst/>
                <a:cs typeface="Arial" panose="020B0604020202020204" pitchFamily="34" charset="0"/>
              </a:rPr>
              <a:t>npj</a:t>
            </a:r>
            <a:r>
              <a:rPr lang="en-GB" sz="900" b="0" i="1" u="none" strike="noStrike" dirty="0">
                <a:solidFill>
                  <a:srgbClr val="222222"/>
                </a:solidFill>
                <a:effectLst/>
                <a:cs typeface="Arial" panose="020B0604020202020204" pitchFamily="34" charset="0"/>
              </a:rPr>
              <a:t> Digit. Med.</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5</a:t>
            </a:r>
            <a:r>
              <a:rPr lang="en-GB" sz="900" b="0" i="0" u="none" strike="noStrike" dirty="0">
                <a:solidFill>
                  <a:srgbClr val="222222"/>
                </a:solidFill>
                <a:effectLst/>
                <a:cs typeface="Arial" panose="020B0604020202020204" pitchFamily="34" charset="0"/>
              </a:rPr>
              <a:t>, 171 (2022). https://</a:t>
            </a:r>
            <a:r>
              <a:rPr lang="en-GB" sz="900" b="0" i="0" u="none" strike="noStrike" dirty="0" err="1">
                <a:solidFill>
                  <a:srgbClr val="222222"/>
                </a:solidFill>
                <a:effectLst/>
                <a:cs typeface="Arial" panose="020B0604020202020204" pitchFamily="34" charset="0"/>
              </a:rPr>
              <a:t>doi.org</a:t>
            </a:r>
            <a:r>
              <a:rPr lang="en-GB" sz="900" b="0" i="0" u="none" strike="noStrike" dirty="0">
                <a:solidFill>
                  <a:srgbClr val="222222"/>
                </a:solidFill>
                <a:effectLst/>
                <a:cs typeface="Arial" panose="020B0604020202020204" pitchFamily="34" charset="0"/>
              </a:rPr>
              <a:t>/10.1038/s41746-022-00712-8</a:t>
            </a:r>
            <a:endParaRPr lang="en-GB" sz="900" dirty="0">
              <a:cs typeface="Arial" panose="020B0604020202020204" pitchFamily="34" charset="0"/>
            </a:endParaRPr>
          </a:p>
        </p:txBody>
      </p:sp>
    </p:spTree>
    <p:extLst>
      <p:ext uri="{BB962C8B-B14F-4D97-AF65-F5344CB8AC3E}">
        <p14:creationId xmlns:p14="http://schemas.microsoft.com/office/powerpoint/2010/main" val="1788391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BFE8-EF88-0934-ACE6-5648AE6D39A1}"/>
              </a:ext>
            </a:extLst>
          </p:cNvPr>
          <p:cNvSpPr>
            <a:spLocks noGrp="1"/>
          </p:cNvSpPr>
          <p:nvPr>
            <p:ph type="title"/>
          </p:nvPr>
        </p:nvSpPr>
        <p:spPr/>
        <p:txBody>
          <a:bodyPr/>
          <a:lstStyle/>
          <a:p>
            <a:r>
              <a:rPr lang="en-GB" dirty="0"/>
              <a:t>ML applied to brain epigenetic data</a:t>
            </a:r>
          </a:p>
        </p:txBody>
      </p:sp>
      <p:sp>
        <p:nvSpPr>
          <p:cNvPr id="3" name="Slide Number Placeholder 2">
            <a:extLst>
              <a:ext uri="{FF2B5EF4-FFF2-40B4-BE49-F238E27FC236}">
                <a16:creationId xmlns:a16="http://schemas.microsoft.com/office/drawing/2014/main" id="{0D464949-7650-F094-2712-88A1B9B82599}"/>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AA9D1C94-CABA-2FEE-5888-7403C92DAC01}"/>
              </a:ext>
            </a:extLst>
          </p:cNvPr>
          <p:cNvPicPr>
            <a:picLocks noChangeAspect="1"/>
          </p:cNvPicPr>
          <p:nvPr/>
        </p:nvPicPr>
        <p:blipFill rotWithShape="1">
          <a:blip r:embed="rId2">
            <a:extLst>
              <a:ext uri="{28A0092B-C50C-407E-A947-70E740481C1C}">
                <a14:useLocalDpi xmlns:a14="http://schemas.microsoft.com/office/drawing/2010/main" val="0"/>
              </a:ext>
            </a:extLst>
          </a:blip>
          <a:srcRect l="9892" r="6005"/>
          <a:stretch/>
        </p:blipFill>
        <p:spPr>
          <a:xfrm>
            <a:off x="323528" y="841276"/>
            <a:ext cx="4703420" cy="2637313"/>
          </a:xfrm>
          <a:prstGeom prst="rect">
            <a:avLst/>
          </a:prstGeom>
        </p:spPr>
      </p:pic>
      <p:pic>
        <p:nvPicPr>
          <p:cNvPr id="7" name="Picture 6" descr="Diagram&#10;&#10;Description automatically generated">
            <a:extLst>
              <a:ext uri="{FF2B5EF4-FFF2-40B4-BE49-F238E27FC236}">
                <a16:creationId xmlns:a16="http://schemas.microsoft.com/office/drawing/2014/main" id="{F0279158-1A28-A052-A477-5B8C56A7FB6E}"/>
              </a:ext>
            </a:extLst>
          </p:cNvPr>
          <p:cNvPicPr>
            <a:picLocks noChangeAspect="1"/>
          </p:cNvPicPr>
          <p:nvPr/>
        </p:nvPicPr>
        <p:blipFill rotWithShape="1">
          <a:blip r:embed="rId3">
            <a:extLst>
              <a:ext uri="{28A0092B-C50C-407E-A947-70E740481C1C}">
                <a14:useLocalDpi xmlns:a14="http://schemas.microsoft.com/office/drawing/2010/main" val="0"/>
              </a:ext>
            </a:extLst>
          </a:blip>
          <a:srcRect l="12102"/>
          <a:stretch/>
        </p:blipFill>
        <p:spPr>
          <a:xfrm>
            <a:off x="4892404" y="1561356"/>
            <a:ext cx="4285235" cy="3465405"/>
          </a:xfrm>
          <a:prstGeom prst="rect">
            <a:avLst/>
          </a:prstGeom>
        </p:spPr>
      </p:pic>
    </p:spTree>
    <p:extLst>
      <p:ext uri="{BB962C8B-B14F-4D97-AF65-F5344CB8AC3E}">
        <p14:creationId xmlns:p14="http://schemas.microsoft.com/office/powerpoint/2010/main" val="3373866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B9AE-C8E1-36DE-BA69-B64F43D9CE48}"/>
              </a:ext>
            </a:extLst>
          </p:cNvPr>
          <p:cNvSpPr>
            <a:spLocks noGrp="1"/>
          </p:cNvSpPr>
          <p:nvPr>
            <p:ph type="title"/>
          </p:nvPr>
        </p:nvSpPr>
        <p:spPr/>
        <p:txBody>
          <a:bodyPr/>
          <a:lstStyle/>
          <a:p>
            <a:r>
              <a:rPr lang="en-GB" dirty="0"/>
              <a:t>Multimodal data assessment</a:t>
            </a:r>
          </a:p>
        </p:txBody>
      </p:sp>
      <p:sp>
        <p:nvSpPr>
          <p:cNvPr id="3" name="Slide Number Placeholder 2">
            <a:extLst>
              <a:ext uri="{FF2B5EF4-FFF2-40B4-BE49-F238E27FC236}">
                <a16:creationId xmlns:a16="http://schemas.microsoft.com/office/drawing/2014/main" id="{317F373D-D9E3-041C-AB67-2781B9C81161}"/>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7170" name="Picture 2" descr="Fig. 1">
            <a:extLst>
              <a:ext uri="{FF2B5EF4-FFF2-40B4-BE49-F238E27FC236}">
                <a16:creationId xmlns:a16="http://schemas.microsoft.com/office/drawing/2014/main" id="{F526A6DC-B6CC-2F64-028C-EEBC78663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10391"/>
            <a:ext cx="5745708" cy="4239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3AE906-8C4C-45D0-1FEE-83513364A86C}"/>
              </a:ext>
            </a:extLst>
          </p:cNvPr>
          <p:cNvSpPr txBox="1"/>
          <p:nvPr/>
        </p:nvSpPr>
        <p:spPr>
          <a:xfrm>
            <a:off x="306698" y="5403091"/>
            <a:ext cx="7939608" cy="230832"/>
          </a:xfrm>
          <a:prstGeom prst="rect">
            <a:avLst/>
          </a:prstGeom>
          <a:noFill/>
        </p:spPr>
        <p:txBody>
          <a:bodyPr wrap="square">
            <a:spAutoFit/>
          </a:bodyPr>
          <a:lstStyle/>
          <a:p>
            <a:r>
              <a:rPr lang="en-GB" sz="900" b="0" i="0" u="none" strike="noStrike" dirty="0" err="1">
                <a:solidFill>
                  <a:srgbClr val="222222"/>
                </a:solidFill>
                <a:effectLst/>
                <a:cs typeface="Arial" panose="020B0604020202020204" pitchFamily="34" charset="0"/>
              </a:rPr>
              <a:t>Qiu</a:t>
            </a:r>
            <a:r>
              <a:rPr lang="en-GB" sz="900" b="0" i="0" u="none" strike="noStrike" dirty="0">
                <a:solidFill>
                  <a:srgbClr val="222222"/>
                </a:solidFill>
                <a:effectLst/>
                <a:cs typeface="Arial" panose="020B0604020202020204" pitchFamily="34" charset="0"/>
              </a:rPr>
              <a:t>, S., Miller, M.I., Joshi, P.S. </a:t>
            </a:r>
            <a:r>
              <a:rPr lang="en-GB" sz="900" b="0" i="1" u="none" strike="noStrike" dirty="0">
                <a:solidFill>
                  <a:srgbClr val="222222"/>
                </a:solidFill>
                <a:effectLst/>
                <a:cs typeface="Arial" panose="020B0604020202020204" pitchFamily="34" charset="0"/>
              </a:rPr>
              <a:t>et al.</a:t>
            </a:r>
            <a:r>
              <a:rPr lang="en-GB" sz="900" b="0" i="0" u="none" strike="noStrike" dirty="0">
                <a:solidFill>
                  <a:srgbClr val="222222"/>
                </a:solidFill>
                <a:effectLst/>
                <a:cs typeface="Arial" panose="020B0604020202020204" pitchFamily="34" charset="0"/>
              </a:rPr>
              <a:t> Multimodal deep learning for Alzheimer’s disease dementia assessment. </a:t>
            </a:r>
            <a:r>
              <a:rPr lang="en-GB" sz="900" b="0" i="1" u="none" strike="noStrike" dirty="0">
                <a:solidFill>
                  <a:srgbClr val="222222"/>
                </a:solidFill>
                <a:effectLst/>
                <a:cs typeface="Arial" panose="020B0604020202020204" pitchFamily="34" charset="0"/>
              </a:rPr>
              <a:t>Nat </a:t>
            </a:r>
            <a:r>
              <a:rPr lang="en-GB" sz="900" b="0" i="1" u="none" strike="noStrike" dirty="0" err="1">
                <a:solidFill>
                  <a:srgbClr val="222222"/>
                </a:solidFill>
                <a:effectLst/>
                <a:cs typeface="Arial" panose="020B0604020202020204" pitchFamily="34" charset="0"/>
              </a:rPr>
              <a:t>Commun</a:t>
            </a:r>
            <a:r>
              <a:rPr lang="en-GB" sz="900" b="0" i="0" u="none" strike="noStrike" dirty="0">
                <a:solidFill>
                  <a:srgbClr val="222222"/>
                </a:solidFill>
                <a:effectLst/>
                <a:cs typeface="Arial" panose="020B0604020202020204" pitchFamily="34" charset="0"/>
              </a:rPr>
              <a:t> </a:t>
            </a:r>
            <a:r>
              <a:rPr lang="en-GB" sz="900" b="1" i="0" u="none" strike="noStrike" dirty="0">
                <a:solidFill>
                  <a:srgbClr val="222222"/>
                </a:solidFill>
                <a:effectLst/>
                <a:cs typeface="Arial" panose="020B0604020202020204" pitchFamily="34" charset="0"/>
              </a:rPr>
              <a:t>13</a:t>
            </a:r>
            <a:r>
              <a:rPr lang="en-GB" sz="900" b="0" i="0" u="none" strike="noStrike" dirty="0">
                <a:solidFill>
                  <a:srgbClr val="222222"/>
                </a:solidFill>
                <a:effectLst/>
                <a:cs typeface="Arial" panose="020B0604020202020204" pitchFamily="34" charset="0"/>
              </a:rPr>
              <a:t>, 3404 (2022). </a:t>
            </a:r>
            <a:endParaRPr lang="en-GB" sz="900" dirty="0">
              <a:cs typeface="Arial" panose="020B0604020202020204" pitchFamily="34" charset="0"/>
            </a:endParaRPr>
          </a:p>
        </p:txBody>
      </p:sp>
    </p:spTree>
    <p:extLst>
      <p:ext uri="{BB962C8B-B14F-4D97-AF65-F5344CB8AC3E}">
        <p14:creationId xmlns:p14="http://schemas.microsoft.com/office/powerpoint/2010/main" val="304490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Practical methodology</a:t>
            </a:r>
          </a:p>
        </p:txBody>
      </p:sp>
    </p:spTree>
    <p:extLst>
      <p:ext uri="{BB962C8B-B14F-4D97-AF65-F5344CB8AC3E}">
        <p14:creationId xmlns:p14="http://schemas.microsoft.com/office/powerpoint/2010/main" val="391681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28</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4461EB4-C029-E44C-25B5-ECCC31541F72}"/>
              </a:ext>
            </a:extLst>
          </p:cNvPr>
          <p:cNvSpPr>
            <a:spLocks noGrp="1"/>
          </p:cNvSpPr>
          <p:nvPr>
            <p:ph type="title"/>
          </p:nvPr>
        </p:nvSpPr>
        <p:spPr>
          <a:xfrm>
            <a:off x="457200" y="-22490"/>
            <a:ext cx="8229600" cy="952501"/>
          </a:xfrm>
        </p:spPr>
        <p:txBody>
          <a:bodyPr/>
          <a:lstStyle/>
          <a:p>
            <a:r>
              <a:rPr lang="en-US" dirty="0"/>
              <a:t>PCA</a:t>
            </a:r>
          </a:p>
        </p:txBody>
      </p:sp>
      <p:pic>
        <p:nvPicPr>
          <p:cNvPr id="1026" name="Picture 2" descr="Principal Component Analysis second principal">
            <a:extLst>
              <a:ext uri="{FF2B5EF4-FFF2-40B4-BE49-F238E27FC236}">
                <a16:creationId xmlns:a16="http://schemas.microsoft.com/office/drawing/2014/main" id="{E4077370-07BB-4189-607F-CF513AFA11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500" y="1211580"/>
            <a:ext cx="8229600" cy="3291840"/>
          </a:xfrm>
          <a:prstGeom prst="rect">
            <a:avLst/>
          </a:prstGeom>
          <a:solidFill>
            <a:srgbClr val="FFFFFF"/>
          </a:solidFill>
        </p:spPr>
      </p:pic>
      <p:sp>
        <p:nvSpPr>
          <p:cNvPr id="3" name="Slide Number Placeholder 2">
            <a:extLst>
              <a:ext uri="{FF2B5EF4-FFF2-40B4-BE49-F238E27FC236}">
                <a16:creationId xmlns:a16="http://schemas.microsoft.com/office/drawing/2014/main" id="{43BC66EB-C0C7-9C97-620E-F8B5D6191839}"/>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BB98F552-A29D-2D4E-8192-F20670493719}" type="slidenum">
              <a:rPr lang="en-GB" altLang="en-US" smtClean="0"/>
              <a:pPr>
                <a:spcAft>
                  <a:spcPts val="600"/>
                </a:spcAft>
              </a:pPr>
              <a:t>29</a:t>
            </a:fld>
            <a:endParaRPr lang="en-GB" altLang="en-US"/>
          </a:p>
        </p:txBody>
      </p:sp>
      <p:sp>
        <p:nvSpPr>
          <p:cNvPr id="4" name="TextBox 3">
            <a:extLst>
              <a:ext uri="{FF2B5EF4-FFF2-40B4-BE49-F238E27FC236}">
                <a16:creationId xmlns:a16="http://schemas.microsoft.com/office/drawing/2014/main" id="{31608EA0-C1C6-DDB9-4AF3-CB9CBE9F29A4}"/>
              </a:ext>
            </a:extLst>
          </p:cNvPr>
          <p:cNvSpPr txBox="1"/>
          <p:nvPr/>
        </p:nvSpPr>
        <p:spPr>
          <a:xfrm>
            <a:off x="457200" y="5223437"/>
            <a:ext cx="6583854" cy="230832"/>
          </a:xfrm>
          <a:prstGeom prst="rect">
            <a:avLst/>
          </a:prstGeom>
          <a:noFill/>
        </p:spPr>
        <p:txBody>
          <a:bodyPr wrap="none" rtlCol="0">
            <a:spAutoFit/>
          </a:bodyPr>
          <a:lstStyle/>
          <a:p>
            <a:r>
              <a:rPr lang="en-GB" sz="900" dirty="0"/>
              <a:t>Image source: Zakaria </a:t>
            </a:r>
            <a:r>
              <a:rPr lang="en-GB" sz="900" dirty="0" err="1"/>
              <a:t>Jaadi</a:t>
            </a:r>
            <a:r>
              <a:rPr lang="en-GB" sz="900" dirty="0"/>
              <a:t>, </a:t>
            </a:r>
            <a:r>
              <a:rPr lang="en-GB" sz="900" dirty="0" err="1"/>
              <a:t>Builtin.com</a:t>
            </a:r>
            <a:r>
              <a:rPr lang="en-GB" sz="900" dirty="0"/>
              <a:t>, https://</a:t>
            </a:r>
            <a:r>
              <a:rPr lang="en-GB" sz="900" dirty="0" err="1"/>
              <a:t>builtin.com</a:t>
            </a:r>
            <a:r>
              <a:rPr lang="en-GB" sz="900" dirty="0"/>
              <a:t>/data-science/step-step-explanation-principal-component-analysis</a:t>
            </a:r>
          </a:p>
        </p:txBody>
      </p:sp>
    </p:spTree>
    <p:extLst>
      <p:ext uri="{BB962C8B-B14F-4D97-AF65-F5344CB8AC3E}">
        <p14:creationId xmlns:p14="http://schemas.microsoft.com/office/powerpoint/2010/main" val="50198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a:t>The amount of eigenvectors/values that exist equals the number of dimensions the data set has. </a:t>
            </a:r>
          </a:p>
          <a:p>
            <a:r>
              <a:rPr lang="en-GB" altLang="en-US"/>
              <a:t>For example, if we measuring age and hours on the internet. there are 2 variables, it</a:t>
            </a:r>
            <a:r>
              <a:rPr lang="en-GB" altLang="en-GB"/>
              <a:t>’</a:t>
            </a:r>
            <a:r>
              <a:rPr lang="en-GB" altLang="en-US"/>
              <a:t>s a 2 dimensional data set, therefore there are 2 eigenvectors/values. </a:t>
            </a:r>
          </a:p>
          <a:p>
            <a:r>
              <a:rPr lang="en-GB" altLang="en-US"/>
              <a:t>If we measure age, hours on internet and hours on mobile phone there</a:t>
            </a:r>
            <a:r>
              <a:rPr lang="en-GB" altLang="en-GB"/>
              <a:t>’</a:t>
            </a:r>
            <a:r>
              <a:rPr lang="en-GB" altLang="en-US"/>
              <a:t>s 3 variables, 3-D data set, so 3 eigenvectors/values. </a:t>
            </a:r>
          </a:p>
          <a:p>
            <a:r>
              <a:rPr lang="en-GB" altLang="en-US">
                <a:solidFill>
                  <a:srgbClr val="FF0000"/>
                </a:solidFill>
              </a:rPr>
              <a:t>The reason for this </a:t>
            </a:r>
            <a:r>
              <a:rPr lang="en-GB" altLang="en-US"/>
              <a:t>is that eigenvectors put the data into a new set of dimensions, and these new dimensions have to be equal to the original amount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a:t>PCA can be used to reduce the dimensions of a data set.</a:t>
            </a:r>
          </a:p>
          <a:p>
            <a:r>
              <a:rPr lang="en-GB" altLang="en-US"/>
              <a:t>Dimension reduction reduces the data down into it</a:t>
            </a:r>
            <a:r>
              <a:rPr lang="en-GB" altLang="en-GB"/>
              <a:t>’</a:t>
            </a:r>
            <a:r>
              <a:rPr lang="en-GB" altLang="en-US"/>
              <a: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32</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09" y="2497460"/>
            <a:ext cx="6257382" cy="2527390"/>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4" y="1489348"/>
            <a:ext cx="7973392" cy="2505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827584" y="5061426"/>
            <a:ext cx="4572000" cy="261610"/>
          </a:xfrm>
          <a:prstGeom prst="rect">
            <a:avLst/>
          </a:prstGeom>
          <a:noFill/>
        </p:spPr>
        <p:txBody>
          <a:bodyPr wrap="square">
            <a:spAutoFit/>
          </a:bodyPr>
          <a:lstStyle/>
          <a:p>
            <a:r>
              <a:rPr lang="en-GB" sz="1050" dirty="0"/>
              <a:t>Source: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154911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lower dimension where the encoding and decoding functions:</a:t>
            </a:r>
          </a:p>
          <a:p>
            <a:pPr lvl="1"/>
            <a:r>
              <a:rPr lang="en-GB" sz="2000" b="0" i="0" u="none" strike="noStrike" dirty="0">
                <a:solidFill>
                  <a:srgbClr val="000305"/>
                </a:solidFill>
                <a:effectLst/>
              </a:rPr>
              <a:t>data-specific</a:t>
            </a:r>
          </a:p>
          <a:p>
            <a:pPr lvl="1"/>
            <a:r>
              <a:rPr lang="en-GB" sz="2000" b="0" i="0" u="none" strike="noStrike" dirty="0">
                <a:solidFill>
                  <a:srgbClr val="000305"/>
                </a:solidFill>
                <a:effectLst/>
              </a:rPr>
              <a:t>lossy, </a:t>
            </a:r>
            <a:endParaRPr lang="en-GB" sz="2000" dirty="0">
              <a:solidFill>
                <a:srgbClr val="000305"/>
              </a:solidFill>
            </a:endParaRPr>
          </a:p>
          <a:p>
            <a:pPr lvl="1"/>
            <a:r>
              <a:rPr lang="en-GB" sz="2000" b="0" i="1" u="none" strike="noStrike" dirty="0">
                <a:solidFill>
                  <a:srgbClr val="000305"/>
                </a:solidFill>
                <a:effectLst/>
              </a:rPr>
              <a:t>learned automatically from examples</a:t>
            </a:r>
            <a:r>
              <a:rPr lang="en-GB" sz="2000" b="0" i="0" u="none" strike="noStrike" dirty="0">
                <a:solidFill>
                  <a:srgbClr val="000305"/>
                </a:solidFill>
                <a:effectLst/>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EEFB4-4C92-F3A5-6F8D-B9D2F3B2711E}"/>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1897378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B3CCA60A-BC59-2F32-92AE-B0CA085414C7}"/>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301188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1713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sp>
        <p:nvSpPr>
          <p:cNvPr id="5" name="TextBox 4">
            <a:extLst>
              <a:ext uri="{FF2B5EF4-FFF2-40B4-BE49-F238E27FC236}">
                <a16:creationId xmlns:a16="http://schemas.microsoft.com/office/drawing/2014/main" id="{6463DB86-7F38-B606-EB20-985870A2642B}"/>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2388049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82323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sz="1800"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sz="1800" i="1" dirty="0">
                <a:effectLst/>
              </a:rPr>
              <a:t>in </a:t>
            </a:r>
            <a:r>
              <a:rPr lang="en-GB" sz="1800" i="1" dirty="0">
                <a:solidFill>
                  <a:srgbClr val="FF0000"/>
                </a:solidFill>
                <a:effectLst/>
              </a:rPr>
              <a:t>silico</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rPr>
                      <m:t>𝑔</m:t>
                    </m:r>
                    <m:r>
                      <a:rPr lang="en-GB" dirty="0">
                        <a:solidFill>
                          <a:srgbClr val="000000"/>
                        </a:solidFill>
                      </a:rPr>
                      <m:t>(</m:t>
                    </m:r>
                    <m:r>
                      <a:rPr lang="en-GB" dirty="0">
                        <a:solidFill>
                          <a:srgbClr val="000000"/>
                        </a:solidFill>
                      </a:rPr>
                      <m:t>𝑓</m:t>
                    </m:r>
                    <m:d>
                      <m:dPr>
                        <m:ctrlPr>
                          <a:rPr lang="en-GB" dirty="0">
                            <a:solidFill>
                              <a:srgbClr val="000000"/>
                            </a:solidFill>
                          </a:rPr>
                        </m:ctrlPr>
                      </m:dPr>
                      <m:e>
                        <m:r>
                          <a:rPr lang="en-GB" dirty="0">
                            <a:solidFill>
                              <a:srgbClr val="000000"/>
                            </a:solidFill>
                          </a:rPr>
                          <m:t>𝑥</m:t>
                        </m:r>
                        <m:r>
                          <a:rPr lang="en-GB" dirty="0">
                            <a:solidFill>
                              <a:srgbClr val="000000"/>
                            </a:solidFill>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5" name="TextBox 4">
            <a:extLst>
              <a:ext uri="{FF2B5EF4-FFF2-40B4-BE49-F238E27FC236}">
                <a16:creationId xmlns:a16="http://schemas.microsoft.com/office/drawing/2014/main" id="{C3D66246-04F0-E834-73EC-C4659EA63422}"/>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223591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
        <p:nvSpPr>
          <p:cNvPr id="5" name="TextBox 4">
            <a:extLst>
              <a:ext uri="{FF2B5EF4-FFF2-40B4-BE49-F238E27FC236}">
                <a16:creationId xmlns:a16="http://schemas.microsoft.com/office/drawing/2014/main" id="{55F7412B-2506-E753-4478-75DE3FBA3454}"/>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60851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C3E-84ED-4348-8C8E-098BA9AE9779}"/>
              </a:ext>
            </a:extLst>
          </p:cNvPr>
          <p:cNvSpPr>
            <a:spLocks noGrp="1"/>
          </p:cNvSpPr>
          <p:nvPr>
            <p:ph type="title"/>
          </p:nvPr>
        </p:nvSpPr>
        <p:spPr/>
        <p:txBody>
          <a:bodyPr/>
          <a:lstStyle/>
          <a:p>
            <a:r>
              <a:rPr lang="en-GB" dirty="0"/>
              <a:t>Sparse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FFD6B6-41A9-79C9-3457-9E597820AE8C}"/>
                  </a:ext>
                </a:extLst>
              </p:cNvPr>
              <p:cNvSpPr>
                <a:spLocks noGrp="1"/>
              </p:cNvSpPr>
              <p:nvPr>
                <p:ph idx="1"/>
              </p:nvPr>
            </p:nvSpPr>
            <p:spPr/>
            <p:txBody>
              <a:bodyPr/>
              <a:lstStyle/>
              <a:p>
                <a:pPr algn="l"/>
                <a:r>
                  <a:rPr lang="en-GB" b="0" i="0" u="none" strike="noStrike" dirty="0">
                    <a:solidFill>
                      <a:srgbClr val="000000"/>
                    </a:solidFill>
                    <a:effectLst/>
                  </a:rPr>
                  <a:t>A sparse autoencoder is simply an autoencoder whose training criterion involves a sparsity penalty </a:t>
                </a:r>
                <a14:m>
                  <m:oMath xmlns:m="http://schemas.openxmlformats.org/officeDocument/2006/math">
                    <m:r>
                      <a:rPr lang="el-GR" b="0" i="1" u="none" strike="noStrike" dirty="0" smtClean="0">
                        <a:solidFill>
                          <a:srgbClr val="000000"/>
                        </a:solidFill>
                        <a:effectLst/>
                        <a:latin typeface="Cambria Math" panose="02040503050406030204" pitchFamily="18" charset="0"/>
                      </a:rPr>
                      <m:t>Ω(</m:t>
                    </m:r>
                    <m:r>
                      <a:rPr lang="en-GB" b="0" i="1" u="none" strike="noStrike" dirty="0" smtClean="0">
                        <a:solidFill>
                          <a:srgbClr val="000000"/>
                        </a:solidFill>
                        <a:effectLst/>
                        <a:latin typeface="Cambria Math" panose="02040503050406030204" pitchFamily="18" charset="0"/>
                      </a:rPr>
                      <m:t>h</m:t>
                    </m:r>
                    <m:r>
                      <a:rPr lang="en-GB" b="0" i="1" u="none" strike="noStrike" dirty="0" smtClean="0">
                        <a:solidFill>
                          <a:srgbClr val="000000"/>
                        </a:solidFill>
                        <a:effectLst/>
                        <a:latin typeface="Cambria Math" panose="02040503050406030204" pitchFamily="18" charset="0"/>
                      </a:rPr>
                      <m:t>)</m:t>
                    </m:r>
                  </m:oMath>
                </a14:m>
                <a:r>
                  <a:rPr lang="en-GB" b="0" i="0" u="none" strike="noStrike" dirty="0">
                    <a:solidFill>
                      <a:srgbClr val="000000"/>
                    </a:solidFill>
                    <a:effectLst/>
                  </a:rPr>
                  <a:t> on the code layer</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h</m:t>
                    </m:r>
                  </m:oMath>
                </a14:m>
                <a:r>
                  <a:rPr lang="en-GB" dirty="0">
                    <a:solidFill>
                      <a:srgbClr val="000000"/>
                    </a:solidFill>
                  </a:rPr>
                  <a:t> </a:t>
                </a:r>
                <a:r>
                  <a:rPr lang="en-GB" b="0" i="0" u="none" strike="noStrike" dirty="0">
                    <a:solidFill>
                      <a:srgbClr val="000000"/>
                    </a:solidFill>
                    <a:effectLst/>
                  </a:rPr>
                  <a:t>, in addition to the reconstruction error:</a:t>
                </a:r>
              </a:p>
              <a:p>
                <a:endParaRPr lang="en-GB" dirty="0"/>
              </a:p>
              <a:p>
                <a:endParaRPr lang="en-GB" dirty="0"/>
              </a:p>
              <a:p>
                <a:endParaRPr lang="en-GB" dirty="0"/>
              </a:p>
              <a:p>
                <a:pPr algn="l"/>
                <a:r>
                  <a:rPr lang="en-GB" b="0" i="0" u="none" strike="noStrike" dirty="0">
                    <a:solidFill>
                      <a:srgbClr val="000000"/>
                    </a:solidFill>
                    <a:effectLst/>
                  </a:rPr>
                  <a:t>Sparse autoencoders are typically used to learn features for another task, such as classiﬁcation. An autoencoder that has been regularised to be sparse must respond to unique statistical features of the dataset it has been trained on, rather than simply acting as an identity function. In this way, training to perform the copying task with a sparsity penalty can yield a model that has learned useful features as a by product.</a:t>
                </a:r>
              </a:p>
              <a:p>
                <a:endParaRPr lang="en-GB" dirty="0"/>
              </a:p>
            </p:txBody>
          </p:sp>
        </mc:Choice>
        <mc:Fallback>
          <p:sp>
            <p:nvSpPr>
              <p:cNvPr id="3" name="Content Placeholder 2">
                <a:extLst>
                  <a:ext uri="{FF2B5EF4-FFF2-40B4-BE49-F238E27FC236}">
                    <a16:creationId xmlns:a16="http://schemas.microsoft.com/office/drawing/2014/main" id="{CBFFD6B6-41A9-79C9-3457-9E597820AE8C}"/>
                  </a:ext>
                </a:extLst>
              </p:cNvPr>
              <p:cNvSpPr>
                <a:spLocks noGrp="1" noRot="1" noChangeAspect="1" noMove="1" noResize="1" noEditPoints="1" noAdjustHandles="1" noChangeArrowheads="1" noChangeShapeType="1" noTextEdit="1"/>
              </p:cNvSpPr>
              <p:nvPr>
                <p:ph idx="1"/>
              </p:nvPr>
            </p:nvSpPr>
            <p:spPr>
              <a:blipFill>
                <a:blip r:embed="rId2"/>
                <a:stretch>
                  <a:fillRect l="-772" t="-1223" r="-1389" b="-642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B6303CD-B1CE-C0EB-B036-EE5EF404BA2F}"/>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E2CA5AC-D751-E922-4914-51664F9894DA}"/>
                  </a:ext>
                </a:extLst>
              </p:cNvPr>
              <p:cNvSpPr txBox="1"/>
              <p:nvPr/>
            </p:nvSpPr>
            <p:spPr>
              <a:xfrm>
                <a:off x="2286000" y="266447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r>
                        <a:rPr lang="en-GB" b="0" i="1" dirty="0" smtClean="0">
                          <a:solidFill>
                            <a:srgbClr val="000000"/>
                          </a:solidFill>
                          <a:latin typeface="Cambria Math" panose="02040503050406030204" pitchFamily="18" charset="0"/>
                        </a:rPr>
                        <m:t>+ </m:t>
                      </m:r>
                      <m:r>
                        <a:rPr lang="el-GR" i="1" dirty="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m:oMathPara>
                </a14:m>
                <a:endParaRPr lang="en-GB" dirty="0"/>
              </a:p>
            </p:txBody>
          </p:sp>
        </mc:Choice>
        <mc:Fallback>
          <p:sp>
            <p:nvSpPr>
              <p:cNvPr id="6" name="TextBox 5">
                <a:extLst>
                  <a:ext uri="{FF2B5EF4-FFF2-40B4-BE49-F238E27FC236}">
                    <a16:creationId xmlns:a16="http://schemas.microsoft.com/office/drawing/2014/main" id="{1E2CA5AC-D751-E922-4914-51664F9894DA}"/>
                  </a:ext>
                </a:extLst>
              </p:cNvPr>
              <p:cNvSpPr txBox="1">
                <a:spLocks noRot="1" noChangeAspect="1" noMove="1" noResize="1" noEditPoints="1" noAdjustHandles="1" noChangeArrowheads="1" noChangeShapeType="1" noTextEdit="1"/>
              </p:cNvSpPr>
              <p:nvPr/>
            </p:nvSpPr>
            <p:spPr>
              <a:xfrm>
                <a:off x="2286000" y="2664471"/>
                <a:ext cx="4572000" cy="369332"/>
              </a:xfrm>
              <a:prstGeom prst="rect">
                <a:avLst/>
              </a:prstGeom>
              <a:blipFill>
                <a:blip r:embed="rId3"/>
                <a:stretch>
                  <a:fillRect b="-1612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DC9162C-C221-9204-422F-3B61F8AB4206}"/>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4196725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1B8-5EB6-6B73-1DCE-93CBF1BDADC3}"/>
              </a:ext>
            </a:extLst>
          </p:cNvPr>
          <p:cNvSpPr>
            <a:spLocks noGrp="1"/>
          </p:cNvSpPr>
          <p:nvPr>
            <p:ph type="title"/>
          </p:nvPr>
        </p:nvSpPr>
        <p:spPr/>
        <p:txBody>
          <a:bodyPr/>
          <a:lstStyle/>
          <a:p>
            <a:r>
              <a:rPr lang="en-GB" dirty="0"/>
              <a:t>Sparse autoencoders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AED248-C698-6733-B1F4-557EC7456A07}"/>
                  </a:ext>
                </a:extLst>
              </p:cNvPr>
              <p:cNvSpPr>
                <a:spLocks noGrp="1"/>
              </p:cNvSpPr>
              <p:nvPr>
                <p:ph idx="1"/>
              </p:nvPr>
            </p:nvSpPr>
            <p:spPr/>
            <p:txBody>
              <a:bodyPr/>
              <a:lstStyle/>
              <a:p>
                <a:pPr algn="l"/>
                <a:r>
                  <a:rPr lang="en-GB" b="0" i="0" u="none" strike="noStrike" dirty="0">
                    <a:solidFill>
                      <a:srgbClr val="000000"/>
                    </a:solidFill>
                    <a:effectLst/>
                  </a:rPr>
                  <a:t>We can think of the penalty </a:t>
                </a:r>
                <a14:m>
                  <m:oMath xmlns:m="http://schemas.openxmlformats.org/officeDocument/2006/math">
                    <m:r>
                      <a:rPr lang="el-GR" i="1" dirty="0" smtClean="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a14:m>
                <a:r>
                  <a:rPr lang="en-GB" dirty="0">
                    <a:solidFill>
                      <a:srgbClr val="000000"/>
                    </a:solidFill>
                    <a:latin typeface="ff3"/>
                  </a:rPr>
                  <a:t> </a:t>
                </a:r>
                <a:r>
                  <a:rPr lang="en-GB" b="0" i="0" u="none" strike="noStrike" dirty="0">
                    <a:solidFill>
                      <a:srgbClr val="000000"/>
                    </a:solidFill>
                    <a:effectLst/>
                  </a:rPr>
                  <a:t>simply as a </a:t>
                </a:r>
                <a:r>
                  <a:rPr lang="en-GB" b="0" i="0" u="none" strike="noStrike" dirty="0" err="1">
                    <a:solidFill>
                      <a:srgbClr val="000000"/>
                    </a:solidFill>
                    <a:effectLst/>
                  </a:rPr>
                  <a:t>regulariser</a:t>
                </a:r>
                <a:r>
                  <a:rPr lang="en-GB" b="0" i="0" u="none" strike="noStrike" dirty="0">
                    <a:solidFill>
                      <a:srgbClr val="000000"/>
                    </a:solidFill>
                    <a:effectLst/>
                  </a:rPr>
                  <a:t> term added to a feedforward network whose primary task is to copy the input to the output (unsupervised learning objective) and possibly also perform some supervised task (with a supervised learning objective) that depends on these sparse features.</a:t>
                </a:r>
              </a:p>
              <a:p>
                <a:pPr algn="l"/>
                <a:endParaRPr lang="en-GB" dirty="0">
                  <a:solidFill>
                    <a:srgbClr val="000000"/>
                  </a:solidFill>
                </a:endParaRPr>
              </a:p>
              <a:p>
                <a:pPr algn="l"/>
                <a:endParaRPr lang="en-GB" b="0" i="0" u="none" strike="noStrike" dirty="0">
                  <a:solidFill>
                    <a:srgbClr val="000000"/>
                  </a:solidFill>
                  <a:effectLst/>
                </a:endParaRPr>
              </a:p>
              <a:p>
                <a:endParaRPr lang="en-GB" dirty="0"/>
              </a:p>
            </p:txBody>
          </p:sp>
        </mc:Choice>
        <mc:Fallback>
          <p:sp>
            <p:nvSpPr>
              <p:cNvPr id="3" name="Content Placeholder 2">
                <a:extLst>
                  <a:ext uri="{FF2B5EF4-FFF2-40B4-BE49-F238E27FC236}">
                    <a16:creationId xmlns:a16="http://schemas.microsoft.com/office/drawing/2014/main" id="{B4AED248-C698-6733-B1F4-557EC7456A0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51D8B1A-10F8-2F3D-5FC0-2594978005F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
        <p:nvSpPr>
          <p:cNvPr id="5" name="TextBox 4">
            <a:extLst>
              <a:ext uri="{FF2B5EF4-FFF2-40B4-BE49-F238E27FC236}">
                <a16:creationId xmlns:a16="http://schemas.microsoft.com/office/drawing/2014/main" id="{C9FE5486-0A53-1FA6-885D-92E41E6A41CA}"/>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402048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1799089" y="1021071"/>
            <a:ext cx="5306607" cy="156744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74FD685-36E9-C631-778D-0EAB84D44749}"/>
                  </a:ext>
                </a:extLst>
              </p:cNvPr>
              <p:cNvSpPr txBox="1"/>
              <p:nvPr/>
            </p:nvSpPr>
            <p:spPr>
              <a:xfrm>
                <a:off x="3856748" y="1436406"/>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3856748" y="1436406"/>
                <a:ext cx="1331561" cy="584775"/>
              </a:xfrm>
              <a:prstGeom prst="rect">
                <a:avLst/>
              </a:prstGeom>
              <a:blipFill>
                <a:blip r:embed="rId2"/>
                <a:stretch>
                  <a:fillRect t="-4255" b="-12766"/>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6790204" y="3505572"/>
            <a:ext cx="315492" cy="9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5422031" y="3281532"/>
            <a:ext cx="1203068" cy="523221"/>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600" dirty="0">
                <a:latin typeface="Gill Sans MT" panose="020B0502020104020203" pitchFamily="34" charset="77"/>
              </a:rPr>
              <a:t>Classifier</a:t>
            </a: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99702723-8663-E9AD-A546-DC5A1C89A349}"/>
                  </a:ext>
                </a:extLst>
              </p:cNvPr>
              <p:cNvSpPr/>
              <p:nvPr/>
            </p:nvSpPr>
            <p:spPr>
              <a:xfrm>
                <a:off x="7228731" y="3334493"/>
                <a:ext cx="83709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𝑃𝑟𝑒𝑑𝑖𝑐𝑡𝑖𝑜𝑛𝑠</m:t>
                      </m:r>
                    </m:oMath>
                  </m:oMathPara>
                </a14:m>
                <a:endParaRPr lang="en-GB" sz="1600" dirty="0"/>
              </a:p>
            </p:txBody>
          </p:sp>
        </mc:Choice>
        <mc:Fallback>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7228731" y="3334493"/>
                <a:ext cx="837091" cy="338554"/>
              </a:xfrm>
              <a:prstGeom prst="rect">
                <a:avLst/>
              </a:prstGeom>
              <a:blipFill>
                <a:blip r:embed="rId3"/>
                <a:stretch>
                  <a:fillRect r="-44776"/>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1958012" y="138765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0982E32-F016-D976-A641-648424D0212D}"/>
                  </a:ext>
                </a:extLst>
              </p:cNvPr>
              <p:cNvSpPr txBox="1"/>
              <p:nvPr/>
            </p:nvSpPr>
            <p:spPr>
              <a:xfrm>
                <a:off x="451815" y="1564172"/>
                <a:ext cx="1101204"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sz="1600" i="1" dirty="0" smtClean="0">
                          <a:latin typeface="Cambria Math" panose="02040503050406030204" pitchFamily="18" charset="0"/>
                        </a:rPr>
                        <m:t>𝑋</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451815" y="1564172"/>
                <a:ext cx="1101204" cy="338554"/>
              </a:xfrm>
              <a:prstGeom prst="rect">
                <a:avLst/>
              </a:prstGeom>
              <a:blipFill>
                <a:blip r:embed="rId4"/>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5043795" y="3546436"/>
            <a:ext cx="2664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1564343" y="1777380"/>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E4E86A4-7C4B-C0E0-1C29-B88304E81F9E}"/>
                  </a:ext>
                </a:extLst>
              </p:cNvPr>
              <p:cNvSpPr txBox="1"/>
              <p:nvPr/>
            </p:nvSpPr>
            <p:spPr>
              <a:xfrm>
                <a:off x="337486" y="3213995"/>
                <a:ext cx="1349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dirty="0" smtClean="0">
                          <a:latin typeface="Cambria Math" panose="02040503050406030204" pitchFamily="18" charset="0"/>
                        </a:rPr>
                        <m:t>𝑋</m:t>
                      </m:r>
                      <m:r>
                        <a:rPr lang="en-GB" sz="1800" i="1" baseline="-25000" dirty="0" err="1" smtClean="0">
                          <a:latin typeface="Cambria Math" panose="02040503050406030204" pitchFamily="18" charset="0"/>
                        </a:rPr>
                        <m:t>𝑙𝑎𝑏𝑒𝑙𝑙𝑒𝑑</m:t>
                      </m:r>
                    </m:oMath>
                  </m:oMathPara>
                </a14:m>
                <a:endParaRPr lang="en-GB" sz="1800" dirty="0"/>
              </a:p>
            </p:txBody>
          </p:sp>
        </mc:Choice>
        <mc:Fallback>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337486" y="3213995"/>
                <a:ext cx="1349892" cy="369332"/>
              </a:xfrm>
              <a:prstGeom prst="rect">
                <a:avLst/>
              </a:prstGeom>
              <a:blipFill>
                <a:blip r:embed="rId5"/>
                <a:stretch>
                  <a:fillRect/>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5562502" y="143082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3491880"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5188309"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456DEA1-EC10-0790-7FF7-68DB2B53472C}"/>
                  </a:ext>
                </a:extLst>
              </p:cNvPr>
              <p:cNvSpPr txBox="1"/>
              <p:nvPr/>
            </p:nvSpPr>
            <p:spPr>
              <a:xfrm>
                <a:off x="7377729" y="1669331"/>
                <a:ext cx="1101204" cy="34522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𝑅</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7377729" y="1669331"/>
                <a:ext cx="1101204" cy="345223"/>
              </a:xfrm>
              <a:prstGeom prst="rect">
                <a:avLst/>
              </a:prstGeom>
              <a:blipFill>
                <a:blip r:embed="rId6"/>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7105696" y="1838101"/>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1958012" y="3007637"/>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1553019" y="3505572"/>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D1C0F8B-3462-7821-A6F7-8D961EFBD60C}"/>
                  </a:ext>
                </a:extLst>
              </p:cNvPr>
              <p:cNvSpPr txBox="1"/>
              <p:nvPr/>
            </p:nvSpPr>
            <p:spPr>
              <a:xfrm>
                <a:off x="3643716" y="3116987"/>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3643716" y="3116987"/>
                <a:ext cx="1331561" cy="584775"/>
              </a:xfrm>
              <a:prstGeom prst="rect">
                <a:avLst/>
              </a:prstGeom>
              <a:blipFill>
                <a:blip r:embed="rId7"/>
                <a:stretch>
                  <a:fillRect t="-4255" b="-12766"/>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 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46</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 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47</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a:t>By default, how many values each feature can take is inferred automatically from the dataset. </a:t>
            </a:r>
          </a:p>
          <a:p>
            <a:r>
              <a:rPr lang="en-GB" altLang="en-US"/>
              <a:t>It is possible to specify this explicitly using the parameter </a:t>
            </a:r>
            <a:r>
              <a:rPr lang="en-GB" altLang="en-US" i="1"/>
              <a:t>n_values</a:t>
            </a:r>
            <a:r>
              <a:rPr lang="en-GB" altLang="en-US"/>
              <a:t>. </a:t>
            </a:r>
          </a:p>
          <a:p>
            <a:r>
              <a:rPr lang="en-GB" altLang="en-US"/>
              <a:t>There are two genders, three possible continents and four web browsers in our dataset. Then we fit the estimator, and transform a data point. </a:t>
            </a:r>
          </a:p>
          <a:p>
            <a:r>
              <a:rPr lang="en-GB" altLang="en-US"/>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48</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49</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712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a:t>For various reasons, many real world datasets contain missing values, often encoded as blanks, NA or other placeholders.</a:t>
            </a:r>
          </a:p>
          <a:p>
            <a:r>
              <a:rPr lang="en-GB" altLang="en-US"/>
              <a:t>Such datasets however are incompatible with </a:t>
            </a:r>
            <a:r>
              <a:rPr lang="en-GB" altLang="en-US" i="1"/>
              <a:t>scikit-learn </a:t>
            </a:r>
            <a:r>
              <a:rPr lang="en-GB" altLang="en-US"/>
              <a:t>estimators which assume that all values in an array are numerical, and that all have and hold meaning. </a:t>
            </a:r>
          </a:p>
          <a:p>
            <a:r>
              <a:rPr lang="en-GB" altLang="en-US"/>
              <a:t>A basic strategy to use incomplete datasets is to discard entire rows and/or columns containing missing values.</a:t>
            </a:r>
          </a:p>
          <a:p>
            <a:r>
              <a:rPr lang="en-GB" altLang="en-US"/>
              <a:t>However, this comes at the price of losing data which may be valuable (even though incomplete). </a:t>
            </a:r>
          </a:p>
          <a:p>
            <a:r>
              <a:rPr lang="en-GB" altLang="en-US"/>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51</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a:t>The </a:t>
            </a:r>
            <a:r>
              <a:rPr lang="en-GB" altLang="en-US" i="1"/>
              <a:t>Imputer</a:t>
            </a:r>
            <a:r>
              <a:rPr lang="en-GB" altLang="en-US"/>
              <a:t> class provides basic strategies for imputing missing values, either using the mean, the median or the most frequent value of the row or column in which the missing values are located. </a:t>
            </a:r>
          </a:p>
          <a:p>
            <a:r>
              <a:rPr lang="en-GB" altLang="en-US"/>
              <a:t>This class also allows for different missing values encodings.</a:t>
            </a:r>
          </a:p>
          <a:p>
            <a:endParaRPr lang="en-GB" altLang="en-US"/>
          </a:p>
          <a:p>
            <a:r>
              <a:rPr lang="en-GB" altLang="en-US" b="1"/>
              <a:t>strategy</a:t>
            </a:r>
            <a:r>
              <a:rPr lang="en-GB" altLang="en-US"/>
              <a:t> : string, optional (default=</a:t>
            </a:r>
            <a:r>
              <a:rPr lang="en-GB" altLang="en-GB"/>
              <a:t>”</a:t>
            </a:r>
            <a:r>
              <a:rPr lang="en-GB" altLang="en-US"/>
              <a:t>mean</a:t>
            </a:r>
            <a:r>
              <a:rPr lang="en-GB" altLang="en-GB"/>
              <a:t>”</a:t>
            </a:r>
            <a:r>
              <a:rPr lang="en-GB" altLang="en-US"/>
              <a:t>)</a:t>
            </a:r>
          </a:p>
          <a:p>
            <a:r>
              <a:rPr lang="en-GB" altLang="en-US"/>
              <a:t>The imputation strategy.</a:t>
            </a:r>
          </a:p>
          <a:p>
            <a:pPr lvl="1"/>
            <a:r>
              <a:rPr lang="en-GB" altLang="en-US"/>
              <a:t>If </a:t>
            </a:r>
            <a:r>
              <a:rPr lang="en-GB" altLang="en-GB"/>
              <a:t>“</a:t>
            </a:r>
            <a:r>
              <a:rPr lang="en-GB" altLang="ja-JP" i="1"/>
              <a:t>mean</a:t>
            </a:r>
            <a:r>
              <a:rPr lang="en-GB" altLang="en-GB"/>
              <a:t>”</a:t>
            </a:r>
            <a:r>
              <a:rPr lang="en-GB" altLang="ja-JP"/>
              <a:t>, then replace missing values using the mean along the axis.</a:t>
            </a:r>
          </a:p>
          <a:p>
            <a:pPr lvl="1"/>
            <a:r>
              <a:rPr lang="en-GB" altLang="en-US"/>
              <a:t>If </a:t>
            </a:r>
            <a:r>
              <a:rPr lang="en-GB" altLang="en-GB"/>
              <a:t>“</a:t>
            </a:r>
            <a:r>
              <a:rPr lang="en-GB" altLang="ja-JP" i="1"/>
              <a:t>median</a:t>
            </a:r>
            <a:r>
              <a:rPr lang="en-GB" altLang="en-GB"/>
              <a:t>”</a:t>
            </a:r>
            <a:r>
              <a:rPr lang="en-GB" altLang="ja-JP"/>
              <a:t>, then replace missing values using the median along the axis.</a:t>
            </a:r>
          </a:p>
          <a:p>
            <a:pPr lvl="1"/>
            <a:r>
              <a:rPr lang="en-GB" altLang="en-US"/>
              <a:t>If </a:t>
            </a:r>
            <a:r>
              <a:rPr lang="en-GB" altLang="en-GB"/>
              <a:t>“</a:t>
            </a:r>
            <a:r>
              <a:rPr lang="en-GB" altLang="ja-JP" i="1"/>
              <a:t>most_frequent</a:t>
            </a:r>
            <a:r>
              <a:rPr lang="en-GB" altLang="en-GB"/>
              <a:t>”</a:t>
            </a:r>
            <a:r>
              <a:rPr lang="en-GB" altLang="ja-JP"/>
              <a:t>, then replace missing using the most frequent value along the axis.	</a:t>
            </a:r>
          </a:p>
          <a:p>
            <a:endParaRPr lang="en-GB" altLang="en-US"/>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52</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53</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a:t>VarianceThreshold</a:t>
            </a:r>
            <a:r>
              <a:rPr lang="en-GB" altLang="en-US"/>
              <a:t> is a simple baseline approach to feature selection. </a:t>
            </a:r>
          </a:p>
          <a:p>
            <a:r>
              <a:rPr lang="en-GB" altLang="en-US"/>
              <a:t>It removes all features whose variance doesn</a:t>
            </a:r>
            <a:r>
              <a:rPr lang="en-GB" altLang="en-GB"/>
              <a:t>’</a:t>
            </a:r>
            <a:r>
              <a:rPr lang="en-GB" altLang="en-US"/>
              <a:t>t meet some threshold. By default, it removes all zero-variance features, i.e. features that have the same value in all samples.</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54</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467544" y="1273324"/>
            <a:ext cx="7772400" cy="1250156"/>
          </a:xfrm>
        </p:spPr>
        <p:txBody>
          <a:bodyPr/>
          <a:lstStyle/>
          <a:p>
            <a:r>
              <a:rPr lang="en-GB" sz="2400" dirty="0">
                <a:solidFill>
                  <a:srgbClr val="003D7D"/>
                </a:solidFill>
              </a:rPr>
              <a:t>Some of the topics that we didn’t cover in this module</a:t>
            </a:r>
          </a:p>
          <a:p>
            <a:endParaRPr lang="en-GB" sz="240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55</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8527-5DDC-D360-8299-E143D50C9B42}"/>
              </a:ext>
            </a:extLst>
          </p:cNvPr>
          <p:cNvSpPr>
            <a:spLocks noGrp="1"/>
          </p:cNvSpPr>
          <p:nvPr>
            <p:ph type="title"/>
          </p:nvPr>
        </p:nvSpPr>
        <p:spPr/>
        <p:txBody>
          <a:bodyPr/>
          <a:lstStyle/>
          <a:p>
            <a:r>
              <a:rPr lang="en-GB" dirty="0"/>
              <a:t>Sampling and Monte Carlo methods</a:t>
            </a:r>
          </a:p>
        </p:txBody>
      </p:sp>
      <p:sp>
        <p:nvSpPr>
          <p:cNvPr id="3" name="Slide Number Placeholder 2">
            <a:extLst>
              <a:ext uri="{FF2B5EF4-FFF2-40B4-BE49-F238E27FC236}">
                <a16:creationId xmlns:a16="http://schemas.microsoft.com/office/drawing/2014/main" id="{1D87F82A-E779-0A27-DB69-C87D47A7388B}"/>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pic>
        <p:nvPicPr>
          <p:cNvPr id="5" name="Picture 4" descr="Chart, line chart, histogram&#10;&#10;Description automatically generated">
            <a:extLst>
              <a:ext uri="{FF2B5EF4-FFF2-40B4-BE49-F238E27FC236}">
                <a16:creationId xmlns:a16="http://schemas.microsoft.com/office/drawing/2014/main" id="{1EA68800-4BD7-60B4-E471-1AFFF7B75857}"/>
              </a:ext>
            </a:extLst>
          </p:cNvPr>
          <p:cNvPicPr>
            <a:picLocks noChangeAspect="1"/>
          </p:cNvPicPr>
          <p:nvPr/>
        </p:nvPicPr>
        <p:blipFill rotWithShape="1">
          <a:blip r:embed="rId2">
            <a:extLst>
              <a:ext uri="{28A0092B-C50C-407E-A947-70E740481C1C}">
                <a14:useLocalDpi xmlns:a14="http://schemas.microsoft.com/office/drawing/2010/main" val="0"/>
              </a:ext>
            </a:extLst>
          </a:blip>
          <a:srcRect t="8463" b="1739"/>
          <a:stretch/>
        </p:blipFill>
        <p:spPr>
          <a:xfrm>
            <a:off x="685800" y="1273324"/>
            <a:ext cx="7772400" cy="2664296"/>
          </a:xfrm>
          <a:prstGeom prst="rect">
            <a:avLst/>
          </a:prstGeom>
        </p:spPr>
      </p:pic>
      <p:sp>
        <p:nvSpPr>
          <p:cNvPr id="6" name="TextBox 5">
            <a:extLst>
              <a:ext uri="{FF2B5EF4-FFF2-40B4-BE49-F238E27FC236}">
                <a16:creationId xmlns:a16="http://schemas.microsoft.com/office/drawing/2014/main" id="{B25398FA-B7D7-35E1-727F-C0CAF2E7B8E4}"/>
              </a:ext>
            </a:extLst>
          </p:cNvPr>
          <p:cNvSpPr txBox="1"/>
          <p:nvPr/>
        </p:nvSpPr>
        <p:spPr>
          <a:xfrm>
            <a:off x="1179920" y="4235458"/>
            <a:ext cx="4892686" cy="261610"/>
          </a:xfrm>
          <a:prstGeom prst="rect">
            <a:avLst/>
          </a:prstGeom>
          <a:noFill/>
        </p:spPr>
        <p:txBody>
          <a:bodyPr wrap="none" rtlCol="0">
            <a:spAutoFit/>
          </a:bodyPr>
          <a:lstStyle/>
          <a:p>
            <a:r>
              <a:rPr lang="en-GB" sz="1100" dirty="0"/>
              <a:t>Image source: Kevin Murphy, Machine Learning: A probabilistic perspective</a:t>
            </a:r>
          </a:p>
        </p:txBody>
      </p:sp>
      <p:sp>
        <p:nvSpPr>
          <p:cNvPr id="8" name="TextBox 7">
            <a:extLst>
              <a:ext uri="{FF2B5EF4-FFF2-40B4-BE49-F238E27FC236}">
                <a16:creationId xmlns:a16="http://schemas.microsoft.com/office/drawing/2014/main" id="{044DDA1C-13D4-7152-89A7-33C57B54C889}"/>
              </a:ext>
            </a:extLst>
          </p:cNvPr>
          <p:cNvSpPr txBox="1"/>
          <p:nvPr/>
        </p:nvSpPr>
        <p:spPr>
          <a:xfrm>
            <a:off x="1179920" y="4936458"/>
            <a:ext cx="6416415" cy="523220"/>
          </a:xfrm>
          <a:prstGeom prst="rect">
            <a:avLst/>
          </a:prstGeom>
          <a:noFill/>
        </p:spPr>
        <p:txBody>
          <a:bodyPr wrap="square">
            <a:spAutoFit/>
          </a:bodyPr>
          <a:lstStyle/>
          <a:p>
            <a:r>
              <a:rPr lang="en-GB" sz="1400" dirty="0"/>
              <a:t>Example work on healthcare applications, </a:t>
            </a:r>
            <a:r>
              <a:rPr lang="en-GB" sz="1400" dirty="0" err="1"/>
              <a:t>Pourshahrokhi</a:t>
            </a:r>
            <a:r>
              <a:rPr lang="en-GB" sz="1400" dirty="0"/>
              <a:t> </a:t>
            </a:r>
            <a:r>
              <a:rPr lang="en-GB" sz="1400" i="1" dirty="0"/>
              <a:t>et al</a:t>
            </a:r>
            <a:r>
              <a:rPr lang="en-GB" sz="1400" dirty="0"/>
              <a:t>.,  https://</a:t>
            </a:r>
            <a:r>
              <a:rPr lang="en-GB" sz="1400" dirty="0" err="1"/>
              <a:t>arxiv.org</a:t>
            </a:r>
            <a:r>
              <a:rPr lang="en-GB" sz="1400" dirty="0"/>
              <a:t>/pdf/2103.02349.pdf</a:t>
            </a:r>
          </a:p>
        </p:txBody>
      </p:sp>
    </p:spTree>
    <p:extLst>
      <p:ext uri="{BB962C8B-B14F-4D97-AF65-F5344CB8AC3E}">
        <p14:creationId xmlns:p14="http://schemas.microsoft.com/office/powerpoint/2010/main" val="4156887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3530-4B30-D8E8-06BE-3FBE6A09284B}"/>
              </a:ext>
            </a:extLst>
          </p:cNvPr>
          <p:cNvSpPr>
            <a:spLocks noGrp="1"/>
          </p:cNvSpPr>
          <p:nvPr>
            <p:ph type="title"/>
          </p:nvPr>
        </p:nvSpPr>
        <p:spPr/>
        <p:txBody>
          <a:bodyPr/>
          <a:lstStyle/>
          <a:p>
            <a:r>
              <a:rPr lang="en-GB" dirty="0"/>
              <a:t>Recurrent models </a:t>
            </a:r>
          </a:p>
        </p:txBody>
      </p:sp>
      <p:sp>
        <p:nvSpPr>
          <p:cNvPr id="3" name="Content Placeholder 2">
            <a:extLst>
              <a:ext uri="{FF2B5EF4-FFF2-40B4-BE49-F238E27FC236}">
                <a16:creationId xmlns:a16="http://schemas.microsoft.com/office/drawing/2014/main" id="{81E72DFE-C737-ACAB-C7C4-4A210C6279F4}"/>
              </a:ext>
            </a:extLst>
          </p:cNvPr>
          <p:cNvSpPr>
            <a:spLocks noGrp="1"/>
          </p:cNvSpPr>
          <p:nvPr>
            <p:ph idx="1"/>
          </p:nvPr>
        </p:nvSpPr>
        <p:spPr/>
        <p:txBody>
          <a:bodyPr/>
          <a:lstStyle/>
          <a:p>
            <a:r>
              <a:rPr lang="en-GB" dirty="0"/>
              <a:t>A view of Long Short Term Memory (LSTM) model</a:t>
            </a:r>
          </a:p>
        </p:txBody>
      </p:sp>
      <p:sp>
        <p:nvSpPr>
          <p:cNvPr id="4" name="Slide Number Placeholder 3">
            <a:extLst>
              <a:ext uri="{FF2B5EF4-FFF2-40B4-BE49-F238E27FC236}">
                <a16:creationId xmlns:a16="http://schemas.microsoft.com/office/drawing/2014/main" id="{C9AD227F-4B57-E2DB-EB6E-C31BF6A4A5C0}"/>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pic>
        <p:nvPicPr>
          <p:cNvPr id="6" name="Picture 5" descr="Diagram&#10;&#10;Description automatically generated">
            <a:extLst>
              <a:ext uri="{FF2B5EF4-FFF2-40B4-BE49-F238E27FC236}">
                <a16:creationId xmlns:a16="http://schemas.microsoft.com/office/drawing/2014/main" id="{84D47E4E-88F4-555E-82B3-F884F2BF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52654"/>
            <a:ext cx="3122477" cy="3745086"/>
          </a:xfrm>
          <a:prstGeom prst="rect">
            <a:avLst/>
          </a:prstGeom>
        </p:spPr>
      </p:pic>
      <p:sp>
        <p:nvSpPr>
          <p:cNvPr id="8" name="TextBox 7">
            <a:extLst>
              <a:ext uri="{FF2B5EF4-FFF2-40B4-BE49-F238E27FC236}">
                <a16:creationId xmlns:a16="http://schemas.microsoft.com/office/drawing/2014/main" id="{9E6E213C-4BC0-0FD0-E1CA-4122E6A4767B}"/>
              </a:ext>
            </a:extLst>
          </p:cNvPr>
          <p:cNvSpPr txBox="1"/>
          <p:nvPr/>
        </p:nvSpPr>
        <p:spPr>
          <a:xfrm>
            <a:off x="521485" y="5347314"/>
            <a:ext cx="6362639" cy="253916"/>
          </a:xfrm>
          <a:prstGeom prst="rect">
            <a:avLst/>
          </a:prstGeom>
          <a:noFill/>
        </p:spPr>
        <p:txBody>
          <a:bodyPr wrap="none" rtlCol="0">
            <a:spAutoFit/>
          </a:bodyPr>
          <a:lstStyle/>
          <a:p>
            <a:r>
              <a:rPr lang="en-GB" sz="1050" dirty="0"/>
              <a:t>Image 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72580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188-1C3A-7F85-F761-CBA1ABD46481}"/>
              </a:ext>
            </a:extLst>
          </p:cNvPr>
          <p:cNvSpPr>
            <a:spLocks noGrp="1"/>
          </p:cNvSpPr>
          <p:nvPr>
            <p:ph type="title"/>
          </p:nvPr>
        </p:nvSpPr>
        <p:spPr/>
        <p:txBody>
          <a:bodyPr/>
          <a:lstStyle/>
          <a:p>
            <a:r>
              <a:rPr lang="en-GB" dirty="0"/>
              <a:t>Generative Adversarial Networks</a:t>
            </a:r>
          </a:p>
        </p:txBody>
      </p:sp>
      <p:sp>
        <p:nvSpPr>
          <p:cNvPr id="4" name="Content Placeholder 3">
            <a:extLst>
              <a:ext uri="{FF2B5EF4-FFF2-40B4-BE49-F238E27FC236}">
                <a16:creationId xmlns:a16="http://schemas.microsoft.com/office/drawing/2014/main" id="{77E17E66-6FE9-FB54-AF23-6D739333849D}"/>
              </a:ext>
            </a:extLst>
          </p:cNvPr>
          <p:cNvSpPr>
            <a:spLocks noGrp="1"/>
          </p:cNvSpPr>
          <p:nvPr>
            <p:ph idx="1"/>
          </p:nvPr>
        </p:nvSpPr>
        <p:spPr/>
        <p:txBody>
          <a:bodyPr/>
          <a:lstStyle/>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r>
              <a:rPr lang="en-GB" b="0" i="0" u="none" strike="noStrike" dirty="0">
                <a:solidFill>
                  <a:srgbClr val="202124"/>
                </a:solidFill>
                <a:effectLst/>
              </a:rPr>
              <a:t>Both the generator and the discriminator are neural networks. </a:t>
            </a:r>
          </a:p>
          <a:p>
            <a:r>
              <a:rPr lang="en-GB" b="0" i="0" u="none" strike="noStrike" dirty="0">
                <a:solidFill>
                  <a:srgbClr val="202124"/>
                </a:solidFill>
                <a:effectLst/>
              </a:rPr>
              <a:t>The generator output is connected directly to the discriminator input. Through </a:t>
            </a:r>
            <a:r>
              <a:rPr lang="en-GB" b="0" i="0" dirty="0">
                <a:effectLst/>
              </a:rPr>
              <a:t>backpropagation</a:t>
            </a:r>
            <a:r>
              <a:rPr lang="en-GB" b="0" i="0" u="none" strike="noStrike" dirty="0">
                <a:solidFill>
                  <a:srgbClr val="202124"/>
                </a:solidFill>
                <a:effectLst/>
              </a:rPr>
              <a:t>, the discriminator's classification provides a signal that the generator uses to update its weights.</a:t>
            </a:r>
            <a:endParaRPr lang="en-GB" dirty="0"/>
          </a:p>
        </p:txBody>
      </p:sp>
      <p:sp>
        <p:nvSpPr>
          <p:cNvPr id="3" name="Slide Number Placeholder 2">
            <a:extLst>
              <a:ext uri="{FF2B5EF4-FFF2-40B4-BE49-F238E27FC236}">
                <a16:creationId xmlns:a16="http://schemas.microsoft.com/office/drawing/2014/main" id="{66347D3E-C964-31D7-5240-A99D395D7AF1}"/>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dirty="0"/>
          </a:p>
        </p:txBody>
      </p:sp>
      <p:pic>
        <p:nvPicPr>
          <p:cNvPr id="6" name="Picture 5" descr="Diagram&#10;&#10;Description automatically generated">
            <a:extLst>
              <a:ext uri="{FF2B5EF4-FFF2-40B4-BE49-F238E27FC236}">
                <a16:creationId xmlns:a16="http://schemas.microsoft.com/office/drawing/2014/main" id="{BE4AE44A-7020-B6AB-705F-B7CF923D6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63264"/>
            <a:ext cx="5741287" cy="2458698"/>
          </a:xfrm>
          <a:prstGeom prst="rect">
            <a:avLst/>
          </a:prstGeom>
        </p:spPr>
      </p:pic>
      <p:sp>
        <p:nvSpPr>
          <p:cNvPr id="8" name="TextBox 7">
            <a:extLst>
              <a:ext uri="{FF2B5EF4-FFF2-40B4-BE49-F238E27FC236}">
                <a16:creationId xmlns:a16="http://schemas.microsoft.com/office/drawing/2014/main" id="{E7BB4C97-C332-14CF-9FAB-3F8D67605F8B}"/>
              </a:ext>
            </a:extLst>
          </p:cNvPr>
          <p:cNvSpPr txBox="1"/>
          <p:nvPr/>
        </p:nvSpPr>
        <p:spPr>
          <a:xfrm>
            <a:off x="611560" y="5419523"/>
            <a:ext cx="5814392" cy="261610"/>
          </a:xfrm>
          <a:prstGeom prst="rect">
            <a:avLst/>
          </a:prstGeom>
          <a:noFill/>
        </p:spPr>
        <p:txBody>
          <a:bodyPr wrap="square">
            <a:spAutoFit/>
          </a:bodyPr>
          <a:lstStyle/>
          <a:p>
            <a:r>
              <a:rPr lang="en-GB" sz="1100" dirty="0"/>
              <a:t>Source: https://</a:t>
            </a:r>
            <a:r>
              <a:rPr lang="en-GB" sz="1100" dirty="0" err="1"/>
              <a:t>developers.google.com</a:t>
            </a:r>
            <a:r>
              <a:rPr lang="en-GB" sz="1100" dirty="0"/>
              <a:t>/machine-learning/</a:t>
            </a:r>
            <a:r>
              <a:rPr lang="en-GB" sz="1100" dirty="0" err="1"/>
              <a:t>gan</a:t>
            </a:r>
            <a:r>
              <a:rPr lang="en-GB" sz="1100" dirty="0"/>
              <a:t>/</a:t>
            </a:r>
            <a:r>
              <a:rPr lang="en-GB" sz="1100" dirty="0" err="1"/>
              <a:t>gan_structure</a:t>
            </a:r>
            <a:endParaRPr lang="en-GB" sz="1100" dirty="0"/>
          </a:p>
        </p:txBody>
      </p:sp>
    </p:spTree>
    <p:extLst>
      <p:ext uri="{BB962C8B-B14F-4D97-AF65-F5344CB8AC3E}">
        <p14:creationId xmlns:p14="http://schemas.microsoft.com/office/powerpoint/2010/main" val="2888416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93" y="2017407"/>
            <a:ext cx="5196790" cy="2434683"/>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1271633" y="4969646"/>
            <a:ext cx="6194324" cy="605037"/>
          </a:xfrm>
          <a:prstGeom prst="rect">
            <a:avLst/>
          </a:prstGeom>
          <a:noFill/>
        </p:spPr>
        <p:txBody>
          <a:bodyPr wrap="none" rtlCol="0">
            <a:spAutoFit/>
          </a:bodyPr>
          <a:lstStyle/>
          <a:p>
            <a:r>
              <a:rPr lang="en-GB" sz="833" dirty="0">
                <a:latin typeface="Gill Sans MT" panose="020B0502020104020203" pitchFamily="34" charset="77"/>
              </a:rPr>
              <a:t>Original paper: </a:t>
            </a:r>
            <a:r>
              <a:rPr lang="en-GB" sz="833" i="1" dirty="0" err="1"/>
              <a:t>Su</a:t>
            </a:r>
            <a:r>
              <a:rPr lang="en-GB" sz="833" i="1" dirty="0"/>
              <a:t>, Jiawei, Danilo Vasconcellos Vargas, and </a:t>
            </a:r>
            <a:r>
              <a:rPr lang="en-GB" sz="833" i="1" dirty="0" err="1"/>
              <a:t>Kouichi</a:t>
            </a:r>
            <a:r>
              <a:rPr lang="en-GB" sz="833" i="1" dirty="0"/>
              <a:t> Sakurai. "One pixel attack for fooling deep neural networks.</a:t>
            </a:r>
            <a:br>
              <a:rPr lang="en-GB" sz="833" i="1" dirty="0"/>
            </a:br>
            <a:r>
              <a:rPr lang="en-GB" sz="833" i="1" dirty="0"/>
              <a:t>"IEEE Transactions on Evolutionary Computation (2019)</a:t>
            </a:r>
            <a:endParaRPr lang="en-GB" sz="833" i="1" dirty="0">
              <a:latin typeface="Gill Sans MT" panose="020B0502020104020203" pitchFamily="34" charset="77"/>
            </a:endParaRPr>
          </a:p>
          <a:p>
            <a:endParaRPr lang="en-GB" sz="833" dirty="0">
              <a:latin typeface="Gill Sans MT" panose="020B0502020104020203" pitchFamily="34" charset="77"/>
            </a:endParaRPr>
          </a:p>
          <a:p>
            <a:r>
              <a:rPr lang="en-GB" sz="833" dirty="0">
                <a:latin typeface="Gill Sans MT" panose="020B0502020104020203" pitchFamily="34" charset="77"/>
              </a:rPr>
              <a:t>Image source: https://</a:t>
            </a:r>
            <a:r>
              <a:rPr lang="en-GB" sz="833" dirty="0" err="1">
                <a:latin typeface="Gill Sans MT" panose="020B0502020104020203" pitchFamily="34" charset="77"/>
              </a:rPr>
              <a:t>christophm.github.io</a:t>
            </a:r>
            <a:r>
              <a:rPr lang="en-GB" sz="833" dirty="0">
                <a:latin typeface="Gill Sans MT" panose="020B0502020104020203" pitchFamily="34" charset="77"/>
              </a:rPr>
              <a:t>/interpretable-ml-book/</a:t>
            </a:r>
            <a:r>
              <a:rPr lang="en-GB" sz="833" dirty="0" err="1">
                <a:latin typeface="Gill Sans MT" panose="020B0502020104020203" pitchFamily="34" charset="77"/>
              </a:rPr>
              <a:t>adversarial.html</a:t>
            </a:r>
            <a:endParaRPr lang="en-GB" sz="833"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sz="1800"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453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47" y="2077413"/>
            <a:ext cx="5907213" cy="2400267"/>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1143000" y="5254981"/>
            <a:ext cx="5628464" cy="361637"/>
          </a:xfrm>
          <a:prstGeom prst="rect">
            <a:avLst/>
          </a:prstGeom>
          <a:noFill/>
        </p:spPr>
        <p:txBody>
          <a:bodyPr wrap="none" rtlCol="0">
            <a:spAutoFit/>
          </a:bodyPr>
          <a:lstStyle/>
          <a:p>
            <a:r>
              <a:rPr lang="en-GB" sz="875" dirty="0">
                <a:latin typeface="Gill Sans MT" panose="020B0502020104020203" pitchFamily="34" charset="77"/>
              </a:rPr>
              <a:t>Original paper: Explaining and Harnessing Adversarial Examples,  Ian J. Goodfellow, Jonathon </a:t>
            </a:r>
            <a:r>
              <a:rPr lang="en-GB" sz="875" dirty="0" err="1">
                <a:latin typeface="Gill Sans MT" panose="020B0502020104020203" pitchFamily="34" charset="77"/>
              </a:rPr>
              <a:t>Shlens</a:t>
            </a:r>
            <a:r>
              <a:rPr lang="en-GB" sz="875" dirty="0">
                <a:latin typeface="Gill Sans MT" panose="020B0502020104020203" pitchFamily="34" charset="77"/>
              </a:rPr>
              <a:t>, Christian </a:t>
            </a:r>
            <a:r>
              <a:rPr lang="en-GB" sz="875" dirty="0" err="1">
                <a:latin typeface="Gill Sans MT" panose="020B0502020104020203" pitchFamily="34" charset="77"/>
              </a:rPr>
              <a:t>Szegedy</a:t>
            </a:r>
            <a:r>
              <a:rPr lang="en-GB" sz="875" dirty="0">
                <a:latin typeface="Gill Sans MT" panose="020B0502020104020203" pitchFamily="34" charset="77"/>
              </a:rPr>
              <a:t>, </a:t>
            </a:r>
          </a:p>
          <a:p>
            <a:r>
              <a:rPr lang="en-GB" sz="875" dirty="0">
                <a:latin typeface="Gill Sans MT" panose="020B0502020104020203" pitchFamily="34" charset="77"/>
              </a:rPr>
              <a:t>https://</a:t>
            </a:r>
            <a:r>
              <a:rPr lang="en-GB" sz="875" dirty="0" err="1">
                <a:latin typeface="Gill Sans MT" panose="020B0502020104020203" pitchFamily="34" charset="77"/>
              </a:rPr>
              <a:t>arxiv.org</a:t>
            </a:r>
            <a:r>
              <a:rPr lang="en-GB" sz="875"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075C-57C7-BD74-23BC-46F7D03FF2E0}"/>
              </a:ext>
            </a:extLst>
          </p:cNvPr>
          <p:cNvSpPr>
            <a:spLocks noGrp="1"/>
          </p:cNvSpPr>
          <p:nvPr>
            <p:ph type="title"/>
          </p:nvPr>
        </p:nvSpPr>
        <p:spPr/>
        <p:txBody>
          <a:bodyPr/>
          <a:lstStyle/>
          <a:p>
            <a:r>
              <a:rPr lang="en-GB" dirty="0"/>
              <a:t>Attention-based models and Transformers</a:t>
            </a:r>
          </a:p>
        </p:txBody>
      </p:sp>
      <p:sp>
        <p:nvSpPr>
          <p:cNvPr id="4" name="Slide Number Placeholder 3">
            <a:extLst>
              <a:ext uri="{FF2B5EF4-FFF2-40B4-BE49-F238E27FC236}">
                <a16:creationId xmlns:a16="http://schemas.microsoft.com/office/drawing/2014/main" id="{96C8F693-D103-B36D-7ECD-D176E8868C5B}"/>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sp>
        <p:nvSpPr>
          <p:cNvPr id="6" name="TextBox 5">
            <a:extLst>
              <a:ext uri="{FF2B5EF4-FFF2-40B4-BE49-F238E27FC236}">
                <a16:creationId xmlns:a16="http://schemas.microsoft.com/office/drawing/2014/main" id="{065A2AFD-7DB2-3227-010E-B2A57C20C811}"/>
              </a:ext>
            </a:extLst>
          </p:cNvPr>
          <p:cNvSpPr txBox="1"/>
          <p:nvPr/>
        </p:nvSpPr>
        <p:spPr>
          <a:xfrm>
            <a:off x="755576" y="4441676"/>
            <a:ext cx="6984776" cy="738664"/>
          </a:xfrm>
          <a:prstGeom prst="rect">
            <a:avLst/>
          </a:prstGeom>
          <a:noFill/>
        </p:spPr>
        <p:txBody>
          <a:bodyPr wrap="square">
            <a:spAutoFit/>
          </a:bodyPr>
          <a:lstStyle/>
          <a:p>
            <a:r>
              <a:rPr lang="en-GB" sz="1400" dirty="0"/>
              <a:t>Source: Vaswani </a:t>
            </a:r>
            <a:r>
              <a:rPr lang="en-GB" sz="1400" i="1" dirty="0"/>
              <a:t>et al</a:t>
            </a:r>
            <a:r>
              <a:rPr lang="en-GB" sz="1400" dirty="0"/>
              <a:t>., https://arxiv.org/pdf/1706.03762.pdf</a:t>
            </a:r>
          </a:p>
          <a:p>
            <a:endParaRPr lang="en-GB" sz="1400" dirty="0"/>
          </a:p>
          <a:p>
            <a:r>
              <a:rPr lang="en-GB" sz="1400" dirty="0" err="1"/>
              <a:t>Pytorch</a:t>
            </a:r>
            <a:r>
              <a:rPr lang="en-GB" sz="1400" dirty="0"/>
              <a:t> tutorial: https://</a:t>
            </a:r>
            <a:r>
              <a:rPr lang="en-GB" sz="1400" dirty="0" err="1"/>
              <a:t>pytorch.org</a:t>
            </a:r>
            <a:r>
              <a:rPr lang="en-GB" sz="1400" dirty="0"/>
              <a:t>/tutorials/beginner/</a:t>
            </a:r>
            <a:r>
              <a:rPr lang="en-GB" sz="1400" dirty="0" err="1"/>
              <a:t>transformer_tutorial.html</a:t>
            </a:r>
            <a:endParaRPr lang="en-GB" sz="1400" dirty="0"/>
          </a:p>
        </p:txBody>
      </p:sp>
      <p:pic>
        <p:nvPicPr>
          <p:cNvPr id="8" name="Picture 7" descr="Diagram&#10;&#10;Description automatically generated">
            <a:extLst>
              <a:ext uri="{FF2B5EF4-FFF2-40B4-BE49-F238E27FC236}">
                <a16:creationId xmlns:a16="http://schemas.microsoft.com/office/drawing/2014/main" id="{30DAA1F7-37C5-C9AA-386C-1565A96C5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841276"/>
            <a:ext cx="2316053" cy="3263340"/>
          </a:xfrm>
          <a:prstGeom prst="rect">
            <a:avLst/>
          </a:prstGeom>
        </p:spPr>
      </p:pic>
    </p:spTree>
    <p:extLst>
      <p:ext uri="{BB962C8B-B14F-4D97-AF65-F5344CB8AC3E}">
        <p14:creationId xmlns:p14="http://schemas.microsoft.com/office/powerpoint/2010/main" val="672356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314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3787303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38717</TotalTime>
  <Words>4210</Words>
  <Application>Microsoft Macintosh PowerPoint</Application>
  <PresentationFormat>On-screen Show (16:10)</PresentationFormat>
  <Paragraphs>327</Paragraphs>
  <Slides>62</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62</vt:i4>
      </vt:variant>
      <vt:variant>
        <vt:lpstr>Custom Shows</vt:lpstr>
      </vt:variant>
      <vt:variant>
        <vt:i4>1</vt:i4>
      </vt:variant>
    </vt:vector>
  </HeadingPairs>
  <TitlesOfParts>
    <vt:vector size="73" baseType="lpstr">
      <vt:lpstr>-apple-system</vt:lpstr>
      <vt:lpstr>Arial</vt:lpstr>
      <vt:lpstr>Calibri</vt:lpstr>
      <vt:lpstr>Cambria Math</vt:lpstr>
      <vt:lpstr>ff3</vt:lpstr>
      <vt:lpstr>Gill Sans MT</vt:lpstr>
      <vt:lpstr>Helvetica</vt:lpstr>
      <vt:lpstr>Helvetica Neue</vt:lpstr>
      <vt:lpstr>Verdana</vt: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Applications at different stages</vt:lpstr>
      <vt:lpstr>ML applied to brain epigenetic data</vt:lpstr>
      <vt:lpstr>Multimodal data assessment</vt:lpstr>
      <vt:lpstr>Practical methodology</vt:lpstr>
      <vt:lpstr>Principal component analysis (PCA)</vt:lpstr>
      <vt:lpstr>What are principal components? </vt:lpstr>
      <vt:lpstr>Direction where there is most variance</vt:lpstr>
      <vt:lpstr>PCA</vt:lpstr>
      <vt:lpstr>Eigenvectors and eigenvalues</vt:lpstr>
      <vt:lpstr>Dimensions and eigenvectors </vt:lpstr>
      <vt:lpstr>Dimension Reduction</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Sparse autoencoders</vt:lpstr>
      <vt:lpstr>Sparse autoencoders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Feature selection</vt:lpstr>
      <vt:lpstr>Removing features with low variance</vt:lpstr>
      <vt:lpstr>PowerPoint Presentation</vt:lpstr>
      <vt:lpstr>Sampling and Monte Carlo methods</vt:lpstr>
      <vt:lpstr>Recurrent models </vt:lpstr>
      <vt:lpstr>Generative Adversarial Networks</vt:lpstr>
      <vt:lpstr>Adversarial Examples</vt:lpstr>
      <vt:lpstr>A linear adversarial example</vt:lpstr>
      <vt:lpstr>Attention-based models and Transformers</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253</cp:revision>
  <cp:lastPrinted>2018-10-01T18:07:26Z</cp:lastPrinted>
  <dcterms:created xsi:type="dcterms:W3CDTF">2015-10-05T13:27:19Z</dcterms:created>
  <dcterms:modified xsi:type="dcterms:W3CDTF">2023-01-21T20:19:41Z</dcterms:modified>
  <cp:category/>
</cp:coreProperties>
</file>